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2"/>
  </p:notesMasterIdLst>
  <p:handoutMasterIdLst>
    <p:handoutMasterId r:id="rId63"/>
  </p:handoutMasterIdLst>
  <p:sldIdLst>
    <p:sldId id="256" r:id="rId2"/>
    <p:sldId id="344" r:id="rId3"/>
    <p:sldId id="345" r:id="rId4"/>
    <p:sldId id="257" r:id="rId5"/>
    <p:sldId id="346" r:id="rId6"/>
    <p:sldId id="340" r:id="rId7"/>
    <p:sldId id="335" r:id="rId8"/>
    <p:sldId id="339" r:id="rId9"/>
    <p:sldId id="338" r:id="rId10"/>
    <p:sldId id="336" r:id="rId11"/>
    <p:sldId id="347" r:id="rId12"/>
    <p:sldId id="342" r:id="rId13"/>
    <p:sldId id="305" r:id="rId14"/>
    <p:sldId id="341" r:id="rId15"/>
    <p:sldId id="343" r:id="rId16"/>
    <p:sldId id="265" r:id="rId17"/>
    <p:sldId id="275" r:id="rId18"/>
    <p:sldId id="267" r:id="rId19"/>
    <p:sldId id="348" r:id="rId20"/>
    <p:sldId id="276" r:id="rId21"/>
    <p:sldId id="314" r:id="rId22"/>
    <p:sldId id="269" r:id="rId23"/>
    <p:sldId id="271" r:id="rId24"/>
    <p:sldId id="349" r:id="rId25"/>
    <p:sldId id="352" r:id="rId26"/>
    <p:sldId id="351" r:id="rId27"/>
    <p:sldId id="301" r:id="rId28"/>
    <p:sldId id="354" r:id="rId29"/>
    <p:sldId id="355" r:id="rId30"/>
    <p:sldId id="357" r:id="rId31"/>
    <p:sldId id="356" r:id="rId32"/>
    <p:sldId id="361" r:id="rId33"/>
    <p:sldId id="362" r:id="rId34"/>
    <p:sldId id="379" r:id="rId35"/>
    <p:sldId id="358" r:id="rId36"/>
    <p:sldId id="364" r:id="rId37"/>
    <p:sldId id="363" r:id="rId38"/>
    <p:sldId id="365" r:id="rId39"/>
    <p:sldId id="372" r:id="rId40"/>
    <p:sldId id="367" r:id="rId41"/>
    <p:sldId id="371" r:id="rId42"/>
    <p:sldId id="373" r:id="rId43"/>
    <p:sldId id="368" r:id="rId44"/>
    <p:sldId id="369" r:id="rId45"/>
    <p:sldId id="370" r:id="rId46"/>
    <p:sldId id="374" r:id="rId47"/>
    <p:sldId id="375" r:id="rId48"/>
    <p:sldId id="376" r:id="rId49"/>
    <p:sldId id="377" r:id="rId50"/>
    <p:sldId id="378" r:id="rId51"/>
    <p:sldId id="359" r:id="rId52"/>
    <p:sldId id="360" r:id="rId53"/>
    <p:sldId id="313" r:id="rId54"/>
    <p:sldId id="309" r:id="rId55"/>
    <p:sldId id="331" r:id="rId56"/>
    <p:sldId id="302" r:id="rId57"/>
    <p:sldId id="332" r:id="rId58"/>
    <p:sldId id="333" r:id="rId59"/>
    <p:sldId id="366" r:id="rId60"/>
    <p:sldId id="315"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eg Medlock" initials="G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0000"/>
    <a:srgbClr val="58B3E2"/>
    <a:srgbClr val="F4AA38"/>
    <a:srgbClr val="BFBFBF"/>
    <a:srgbClr val="E7E6E6"/>
    <a:srgbClr val="E7A125"/>
    <a:srgbClr val="5AB4E6"/>
    <a:srgbClr val="07BDF6"/>
    <a:srgbClr val="0200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27"/>
    <p:restoredTop sz="85524"/>
  </p:normalViewPr>
  <p:slideViewPr>
    <p:cSldViewPr snapToGrid="0" snapToObjects="1">
      <p:cViewPr varScale="1">
        <p:scale>
          <a:sx n="93" d="100"/>
          <a:sy n="93" d="100"/>
        </p:scale>
        <p:origin x="92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handoutMaster" Target="handoutMasters/handoutMaster1.xml"/><Relationship Id="rId64" Type="http://schemas.openxmlformats.org/officeDocument/2006/relationships/commentAuthors" Target="commentAuthors.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DE232C-9E42-5D4B-BA3E-E3FF08AA05B6}" type="datetimeFigureOut">
              <a:rPr lang="en-US" smtClean="0"/>
              <a:t>1/9/19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F3CA59-3318-2943-88B1-C420526BD603}" type="slidenum">
              <a:rPr lang="en-US" smtClean="0"/>
              <a:t>‹#›</a:t>
            </a:fld>
            <a:endParaRPr lang="en-US"/>
          </a:p>
        </p:txBody>
      </p:sp>
    </p:spTree>
    <p:extLst>
      <p:ext uri="{BB962C8B-B14F-4D97-AF65-F5344CB8AC3E}">
        <p14:creationId xmlns:p14="http://schemas.microsoft.com/office/powerpoint/2010/main" val="15941567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0E1D03-BCF2-5747-A965-27F363F4641C}" type="datetimeFigureOut">
              <a:rPr lang="en-US" smtClean="0"/>
              <a:t>1/9/19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E2F63-A09C-6B4B-876E-D797E4B6718E}" type="slidenum">
              <a:rPr lang="en-US" smtClean="0"/>
              <a:t>‹#›</a:t>
            </a:fld>
            <a:endParaRPr lang="en-US" dirty="0"/>
          </a:p>
        </p:txBody>
      </p:sp>
    </p:spTree>
    <p:extLst>
      <p:ext uri="{BB962C8B-B14F-4D97-AF65-F5344CB8AC3E}">
        <p14:creationId xmlns:p14="http://schemas.microsoft.com/office/powerpoint/2010/main" val="2678613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Since the</a:t>
            </a:r>
            <a:r>
              <a:rPr lang="en-US" baseline="0" dirty="0" smtClean="0"/>
              <a:t> creation of the germ theory of disease, humans have appreciated microbes as pathogens that wreak havoc. They take advantage of the resources provided by the human environment to grow and spread. Only in the last few decades has widespread appreciation of the impact of non-pathogenic microbes on human health developed, and we’ve found that these microbes are truly essential for human life. The non-pathogenic bacteria colonize sites across the human body, such as the skin, urogenital tract, oral cavity, and the gut. We’ve found that they influence immune system development, and experiments with mice have demonstrated that absence of microbiota, the microbial communities that inhabit us, makes their immune system non-functional in many ways. Our microbiota also help with digestion, processing fiber that we consume and transforming it into metabolites we can harvest energy from. And they also </a:t>
            </a:r>
            <a:r>
              <a:rPr lang="en-US" baseline="0" dirty="0" err="1" smtClean="0"/>
              <a:t>preotect</a:t>
            </a:r>
            <a:r>
              <a:rPr lang="en-US" baseline="0" dirty="0" smtClean="0"/>
              <a:t> us from infectious diseases, competing with or otherwise inhibiting the growth pf pathogens.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a:t>
            </a:fld>
            <a:endParaRPr lang="en-US" dirty="0"/>
          </a:p>
        </p:txBody>
      </p:sp>
    </p:spTree>
    <p:extLst>
      <p:ext uri="{BB962C8B-B14F-4D97-AF65-F5344CB8AC3E}">
        <p14:creationId xmlns:p14="http://schemas.microsoft.com/office/powerpoint/2010/main" val="1387579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In</a:t>
            </a:r>
            <a:r>
              <a:rPr lang="en-US" baseline="0" dirty="0" smtClean="0"/>
              <a:t> trying to understand how co-culture growth behavior might be explained by our metabolomics data, we examined the ConYE results for all metabolites for all co-cultures in which at least one species experienced a growth benefit. We found that these </a:t>
            </a:r>
            <a:r>
              <a:rPr lang="en-US" dirty="0" smtClean="0"/>
              <a:t>positively interacting species appeared to use their resources more efficiently in co-culture</a:t>
            </a:r>
            <a:r>
              <a:rPr lang="en-US" baseline="0" dirty="0" smtClean="0"/>
              <a:t> than in monoculture. We can present this data on a volcano plot, where the x axis describes the magnitude of the difference between the observed and expected values, so metabolites to the right were more abundant in co-culture and metabolites to the left were less abundant than expected in co-culture. The y axis describes the p-value for the comparison, so as we go up on this axis, the p value decreases, and any point above this dashed grey line has a p value lower than our significance threshold. For metabolites that either of the species in a co-culture consumed when grown in monoculture, 63% were more abundant than expected based on ConYE, implying that more biomass was produced per unit consumed of each of these metabolites. This is in sharp contrast to the opposite scenario, where only 2.7 percent of consumed metabolites were less abundant than expected.</a:t>
            </a:r>
          </a:p>
          <a:p>
            <a:r>
              <a:rPr lang="en-US" baseline="0" dirty="0" smtClean="0"/>
              <a:t>In support of our interpretation of increased efficiency in co-culture, metabolites that were produced in monoculture tended to be less abundant than expected, implying that a smaller amount of product secretion was required per unit biomass in co-culture.</a:t>
            </a:r>
          </a:p>
          <a:p>
            <a:r>
              <a:rPr lang="en-US" baseline="0" dirty="0" smtClean="0"/>
              <a:t>There are many reasons that these trends could emerge, but their existence suggest that there is substantial metabolic interaction amongst these species.</a:t>
            </a:r>
          </a:p>
          <a:p>
            <a:endParaRPr lang="en-US" baseline="0" dirty="0" smtClean="0"/>
          </a:p>
          <a:p>
            <a:r>
              <a:rPr lang="en-US" baseline="0" dirty="0" smtClean="0"/>
              <a:t>Cases where metabolites that were consumed by one species in monoculture and produced by another species in monoculture are more difficult to interpret.</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22</a:t>
            </a:fld>
            <a:endParaRPr lang="en-US" dirty="0"/>
          </a:p>
        </p:txBody>
      </p:sp>
    </p:spTree>
    <p:extLst>
      <p:ext uri="{BB962C8B-B14F-4D97-AF65-F5344CB8AC3E}">
        <p14:creationId xmlns:p14="http://schemas.microsoft.com/office/powerpoint/2010/main" val="463626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23</a:t>
            </a:fld>
            <a:endParaRPr lang="en-US" dirty="0"/>
          </a:p>
        </p:txBody>
      </p:sp>
    </p:spTree>
    <p:extLst>
      <p:ext uri="{BB962C8B-B14F-4D97-AF65-F5344CB8AC3E}">
        <p14:creationId xmlns:p14="http://schemas.microsoft.com/office/powerpoint/2010/main" val="661664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Together,</a:t>
            </a:r>
            <a:r>
              <a:rPr lang="en-US" baseline="0" dirty="0" smtClean="0"/>
              <a:t> these points emphasize how the framework presented in Aim 1 advance our understanding of community function of the ASF through new data and insights, specifically guiding targeted hypothesis testing to discover a new biochemical function underlying a growth interaction.</a:t>
            </a:r>
          </a:p>
          <a:p>
            <a:endParaRPr lang="en-US" baseline="0" dirty="0" smtClean="0"/>
          </a:p>
          <a:p>
            <a:r>
              <a:rPr lang="en-US" baseline="0" dirty="0" smtClean="0"/>
              <a:t>A high throughput screening tool to generate mechanistic hypotheses that can be followed up on using more targeted experiments.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27</a:t>
            </a:fld>
            <a:endParaRPr lang="en-US" dirty="0"/>
          </a:p>
        </p:txBody>
      </p:sp>
    </p:spTree>
    <p:extLst>
      <p:ext uri="{BB962C8B-B14F-4D97-AF65-F5344CB8AC3E}">
        <p14:creationId xmlns:p14="http://schemas.microsoft.com/office/powerpoint/2010/main" val="1815310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29</a:t>
            </a:fld>
            <a:endParaRPr lang="en-US" dirty="0"/>
          </a:p>
        </p:txBody>
      </p:sp>
    </p:spTree>
    <p:extLst>
      <p:ext uri="{BB962C8B-B14F-4D97-AF65-F5344CB8AC3E}">
        <p14:creationId xmlns:p14="http://schemas.microsoft.com/office/powerpoint/2010/main" val="1204870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models</a:t>
            </a:r>
            <a:r>
              <a:rPr lang="en-US" baseline="0" dirty="0" smtClean="0"/>
              <a:t> enable simulations to identify drug targets or test fro growth across different conditions. But, ...</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30</a:t>
            </a:fld>
            <a:endParaRPr lang="en-US" dirty="0"/>
          </a:p>
        </p:txBody>
      </p:sp>
    </p:spTree>
    <p:extLst>
      <p:ext uri="{BB962C8B-B14F-4D97-AF65-F5344CB8AC3E}">
        <p14:creationId xmlns:p14="http://schemas.microsoft.com/office/powerpoint/2010/main" val="1281241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31</a:t>
            </a:fld>
            <a:endParaRPr lang="en-US" dirty="0"/>
          </a:p>
        </p:txBody>
      </p:sp>
    </p:spTree>
    <p:extLst>
      <p:ext uri="{BB962C8B-B14F-4D97-AF65-F5344CB8AC3E}">
        <p14:creationId xmlns:p14="http://schemas.microsoft.com/office/powerpoint/2010/main" val="1176289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35</a:t>
            </a:fld>
            <a:endParaRPr lang="en-US" dirty="0"/>
          </a:p>
        </p:txBody>
      </p:sp>
    </p:spTree>
    <p:extLst>
      <p:ext uri="{BB962C8B-B14F-4D97-AF65-F5344CB8AC3E}">
        <p14:creationId xmlns:p14="http://schemas.microsoft.com/office/powerpoint/2010/main" val="1615483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37</a:t>
            </a:fld>
            <a:endParaRPr lang="en-US" dirty="0"/>
          </a:p>
        </p:txBody>
      </p:sp>
    </p:spTree>
    <p:extLst>
      <p:ext uri="{BB962C8B-B14F-4D97-AF65-F5344CB8AC3E}">
        <p14:creationId xmlns:p14="http://schemas.microsoft.com/office/powerpoint/2010/main" val="923992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38</a:t>
            </a:fld>
            <a:endParaRPr lang="en-US" dirty="0"/>
          </a:p>
        </p:txBody>
      </p:sp>
    </p:spTree>
    <p:extLst>
      <p:ext uri="{BB962C8B-B14F-4D97-AF65-F5344CB8AC3E}">
        <p14:creationId xmlns:p14="http://schemas.microsoft.com/office/powerpoint/2010/main" val="141842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40</a:t>
            </a:fld>
            <a:endParaRPr lang="en-US" dirty="0"/>
          </a:p>
        </p:txBody>
      </p:sp>
    </p:spTree>
    <p:extLst>
      <p:ext uri="{BB962C8B-B14F-4D97-AF65-F5344CB8AC3E}">
        <p14:creationId xmlns:p14="http://schemas.microsoft.com/office/powerpoint/2010/main" val="824315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So, what determines the overall</a:t>
            </a:r>
            <a:r>
              <a:rPr lang="en-US" baseline="0" dirty="0" smtClean="0"/>
              <a:t> function of the microbiome?</a:t>
            </a:r>
          </a:p>
          <a:p>
            <a:endParaRPr lang="en-US" baseline="0" dirty="0" smtClean="0"/>
          </a:p>
          <a:p>
            <a:r>
              <a:rPr lang="en-US" baseline="0" dirty="0" smtClean="0"/>
              <a:t>The answer is the combination of interspecies interactions between members of the community and their host. The presence or absence of these interactions can be inferred from population size measurements, as is popular using amplicon sequencing techniques and metagenomics, but we really lack methods that determine the mechanism governing these population-shifting interactions.</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13</a:t>
            </a:fld>
            <a:endParaRPr lang="en-US" dirty="0"/>
          </a:p>
        </p:txBody>
      </p:sp>
    </p:spTree>
    <p:extLst>
      <p:ext uri="{BB962C8B-B14F-4D97-AF65-F5344CB8AC3E}">
        <p14:creationId xmlns:p14="http://schemas.microsoft.com/office/powerpoint/2010/main" val="1256515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41</a:t>
            </a:fld>
            <a:endParaRPr lang="en-US" dirty="0"/>
          </a:p>
        </p:txBody>
      </p:sp>
    </p:spTree>
    <p:extLst>
      <p:ext uri="{BB962C8B-B14F-4D97-AF65-F5344CB8AC3E}">
        <p14:creationId xmlns:p14="http://schemas.microsoft.com/office/powerpoint/2010/main" val="1823754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42</a:t>
            </a:fld>
            <a:endParaRPr lang="en-US" dirty="0"/>
          </a:p>
        </p:txBody>
      </p:sp>
    </p:spTree>
    <p:extLst>
      <p:ext uri="{BB962C8B-B14F-4D97-AF65-F5344CB8AC3E}">
        <p14:creationId xmlns:p14="http://schemas.microsoft.com/office/powerpoint/2010/main" val="1833090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53</a:t>
            </a:fld>
            <a:endParaRPr lang="en-US" dirty="0"/>
          </a:p>
        </p:txBody>
      </p:sp>
    </p:spTree>
    <p:extLst>
      <p:ext uri="{BB962C8B-B14F-4D97-AF65-F5344CB8AC3E}">
        <p14:creationId xmlns:p14="http://schemas.microsoft.com/office/powerpoint/2010/main" val="2133606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One modeling strategy that is promising</a:t>
            </a:r>
            <a:r>
              <a:rPr lang="en-US" baseline="0" dirty="0" smtClean="0"/>
              <a:t> is genome-scale metabolic modeling. In genome-scale metabolic modeling, an organisms' genome is annotated with biochemical functions. Then, these annotations are assembled into a genome-scale metabolic network reconstruction, or GENRE, where the biochemical functions are connected to each other. This GENRE can then be represented mathematically, forming a stoichiometric matrix that allows numerical methods to be applied to the system. In practice, objective functions are also defined, such as production of biomass from metabolic precursors, in order to simulate biological objectives, such as maximizing growth. Numerical optimization can then be applied to model this maximization of a biological objective and find the network states, in this case reaction fluxes, that allow that maximum value to occur.</a:t>
            </a:r>
          </a:p>
          <a:p>
            <a:endParaRPr lang="en-US" baseline="0" dirty="0" smtClean="0"/>
          </a:p>
          <a:p>
            <a:r>
              <a:rPr lang="en-US" baseline="0" dirty="0" smtClean="0"/>
              <a:t>GENREs are well-suited to study gut microbes because they take environmental context into account. Just as the environment within the human gut is constantly changing as a function of diet, the metabolites available for uptake for an organism can be precisely controlled with a GENRE. GENREs also allow explicit modeling of interactions between species. Various methods have been developed to simulate these interactions, however none have been validated. The last primary benefit of using a GENRE to study gut microbes is that they provide a platform to accelerate the discovery of genes of unknown function. When data are collected, they can be compared to in silico predictions, and the GENRE can be used to evaluate whether putative novel functions improve the concordance of the GENRE with the observations collected.</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55</a:t>
            </a:fld>
            <a:endParaRPr lang="en-US" dirty="0"/>
          </a:p>
        </p:txBody>
      </p:sp>
    </p:spTree>
    <p:extLst>
      <p:ext uri="{BB962C8B-B14F-4D97-AF65-F5344CB8AC3E}">
        <p14:creationId xmlns:p14="http://schemas.microsoft.com/office/powerpoint/2010/main" val="746193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59</a:t>
            </a:fld>
            <a:endParaRPr lang="en-US" dirty="0"/>
          </a:p>
        </p:txBody>
      </p:sp>
    </p:spTree>
    <p:extLst>
      <p:ext uri="{BB962C8B-B14F-4D97-AF65-F5344CB8AC3E}">
        <p14:creationId xmlns:p14="http://schemas.microsoft.com/office/powerpoint/2010/main" val="810796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One modeling strategy that is promising</a:t>
            </a:r>
            <a:r>
              <a:rPr lang="en-US" baseline="0" dirty="0" smtClean="0"/>
              <a:t> is genome-scale metabolic modeling. In genome-scale metabolic modeling, an organisms' genome is annotated with biochemical functions. Then, these annotations are assembled into a genome-scale metabolic network reconstruction, or GENRE, where the biochemical functions are connected to each other. This GENRE can then be represented mathematically, forming a stoichiometric matrix that allows numerical methods to be applied to the system. In practice, objective functions are also defined, such as production of biomass from metabolic precursors, in order to simulate biological objectives, such as maximizing growth. Numerical optimization can then be applied to model this maximization of a biological objective and find the network states, in this case reaction fluxes, that allow that maximum value to occur.</a:t>
            </a:r>
          </a:p>
          <a:p>
            <a:endParaRPr lang="en-US" baseline="0" dirty="0" smtClean="0"/>
          </a:p>
          <a:p>
            <a:r>
              <a:rPr lang="en-US" baseline="0" dirty="0" smtClean="0"/>
              <a:t>GENREs are well-suited to study gut microbes because they take environmental context into account. Just as the environment within the human gut is constantly changing as a function of diet, the metabolites available for uptake for an organism can be precisely controlled with a GENRE. GENREs also allow explicit modeling of interactions between species. Various methods have been developed to simulate these interactions, however none have been validated. The last primary benefit of using a GENRE to study gut microbes is that they provide a platform to accelerate the discovery of genes of unknown function. When data are collected, they can be compared to in silico predictions, and the GENRE can be used to evaluate whether putative novel functions improve the concordance of the GENRE with the observations collected.</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60</a:t>
            </a:fld>
            <a:endParaRPr lang="en-US" dirty="0"/>
          </a:p>
        </p:txBody>
      </p:sp>
    </p:spTree>
    <p:extLst>
      <p:ext uri="{BB962C8B-B14F-4D97-AF65-F5344CB8AC3E}">
        <p14:creationId xmlns:p14="http://schemas.microsoft.com/office/powerpoint/2010/main" val="424819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a:t>
            </a:r>
            <a:r>
              <a:rPr lang="en-US" baseline="0" dirty="0" smtClean="0"/>
              <a:t> these phenomena have been identified in several cases, mechanistic insight into the function of microbiomes is elusive, which makes controlling the function of microbiomes difficult.</a:t>
            </a:r>
          </a:p>
          <a:p>
            <a:r>
              <a:rPr lang="en-US" baseline="0" dirty="0" smtClean="0"/>
              <a:t>Humans contain hundreds to a thousand bacterial species in their gut, and their behavior is dependent on a dizzying array of factors.</a:t>
            </a:r>
          </a:p>
          <a:p>
            <a:r>
              <a:rPr lang="en-US" baseline="0" dirty="0" smtClean="0"/>
              <a:t>To make the situation even more dire, only 20-40% of bacterial genes within a microbiome can generally be assigned function. Furthermore, our inability to saturate the full diversity of genes present in samples from cohorts of hundreds of humans indicates that there are still genes of unknown function that we have yet to identify.</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14</a:t>
            </a:fld>
            <a:endParaRPr lang="en-US" dirty="0"/>
          </a:p>
        </p:txBody>
      </p:sp>
    </p:spTree>
    <p:extLst>
      <p:ext uri="{BB962C8B-B14F-4D97-AF65-F5344CB8AC3E}">
        <p14:creationId xmlns:p14="http://schemas.microsoft.com/office/powerpoint/2010/main" val="1236221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i="0" dirty="0" smtClean="0"/>
              <a:t>Metabolic interactions are</a:t>
            </a:r>
            <a:r>
              <a:rPr lang="en-US" i="0" baseline="0" dirty="0" smtClean="0"/>
              <a:t> some of the most common interspecies interactions within all microbial communities, so methods for inferring mechanisms of metabolic interaction may be broadly useful. To maximize the transference of knowledge from our study to traditional microbiome research, we selected a model mouse microbiota, the altered </a:t>
            </a:r>
            <a:r>
              <a:rPr lang="en-US" i="0" baseline="0" dirty="0" err="1" smtClean="0"/>
              <a:t>Shaedler</a:t>
            </a:r>
            <a:r>
              <a:rPr lang="en-US" i="0" baseline="0" dirty="0" smtClean="0"/>
              <a:t> flora, or ASF. This community has been widely used in breeding facilities by major mouse vendors, but little characterization of the community itself has even been done.</a:t>
            </a:r>
          </a:p>
          <a:p>
            <a:endParaRPr lang="en-US" i="0" baseline="0" dirty="0" smtClean="0"/>
          </a:p>
          <a:p>
            <a:r>
              <a:rPr lang="en-US" i="0" baseline="0" dirty="0" smtClean="0"/>
              <a:t>So with the goal of inferring metabolic mechanisms that govern interspecies growth interactions, we designed a pairwise co-culture study using 6 of the ASF species that grow in the same media condition. We grew the strains anaerobically, and at the end of the incubation period harvested a cell pellet to quantify the population size for each species using species-specific probe-based qPCR, and the supernatant to identify changes in metabolite concentrations with untargeted metabolomics.</a:t>
            </a:r>
            <a:endParaRPr lang="en-US" i="0" dirty="0"/>
          </a:p>
        </p:txBody>
      </p:sp>
      <p:sp>
        <p:nvSpPr>
          <p:cNvPr id="4" name="Slide Number Placeholder 3"/>
          <p:cNvSpPr>
            <a:spLocks noGrp="1"/>
          </p:cNvSpPr>
          <p:nvPr>
            <p:ph type="sldNum" sz="quarter" idx="10"/>
          </p:nvPr>
        </p:nvSpPr>
        <p:spPr/>
        <p:txBody>
          <a:bodyPr/>
          <a:lstStyle/>
          <a:p>
            <a:fld id="{D79E2F63-A09C-6B4B-876E-D797E4B6718E}" type="slidenum">
              <a:rPr lang="en-US" smtClean="0"/>
              <a:t>16</a:t>
            </a:fld>
            <a:endParaRPr lang="en-US" dirty="0"/>
          </a:p>
        </p:txBody>
      </p:sp>
    </p:spTree>
    <p:extLst>
      <p:ext uri="{BB962C8B-B14F-4D97-AF65-F5344CB8AC3E}">
        <p14:creationId xmlns:p14="http://schemas.microsoft.com/office/powerpoint/2010/main" val="580545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population</a:t>
            </a:r>
            <a:r>
              <a:rPr lang="en-US" baseline="0" dirty="0" smtClean="0"/>
              <a:t> size outcomes are shown in this </a:t>
            </a:r>
            <a:r>
              <a:rPr lang="en-US" baseline="0" dirty="0" err="1" smtClean="0"/>
              <a:t>heatmap</a:t>
            </a:r>
            <a:r>
              <a:rPr lang="en-US" baseline="0" dirty="0" smtClean="0"/>
              <a:t>, where each cell indicates the abundance of each of the two species in each co-culture; the data are centered so that the monoculture abundance for each species is 0, so red indicates the species was more abundant in the co-culture and blue indicates the species was less abundant than in co-culture. So for example in this co-culture here, there was no impact on the abundance of ASF519, but ASF356 experienced a growth benefit.</a:t>
            </a:r>
            <a:endParaRPr lang="en-US" dirty="0" smtClean="0"/>
          </a:p>
          <a:p>
            <a:endParaRPr lang="en-US" baseline="0" dirty="0" smtClean="0"/>
          </a:p>
          <a:p>
            <a:r>
              <a:rPr lang="en-US" baseline="0" dirty="0" smtClean="0"/>
              <a:t>Summarizing the results across all 15 co-cultures, we see that the majority of the interactions negatively influence growth relative to monoculture, while only one co-culture had a net positive interaction. So from a resource allocation standpoint, it looks like we may have quite a bit of competition in these co-cultures with limited cooperation. Given these changes in growth in co-culture, we next sought to understand the metabolic mechanisms that might underlie them.</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17</a:t>
            </a:fld>
            <a:endParaRPr lang="en-US" dirty="0"/>
          </a:p>
        </p:txBody>
      </p:sp>
    </p:spTree>
    <p:extLst>
      <p:ext uri="{BB962C8B-B14F-4D97-AF65-F5344CB8AC3E}">
        <p14:creationId xmlns:p14="http://schemas.microsoft.com/office/powerpoint/2010/main" val="410375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 do this, we performed hydrogen NMR spectroscopy-based</a:t>
            </a:r>
            <a:r>
              <a:rPr lang="en-US" baseline="0" dirty="0" smtClean="0"/>
              <a:t> metabolomics on supernatants from all samples in the study. The monoculture metabolomics data allowed us to identify metabolites consumed and produced by each species in the study. When we examine the co-culture metabolomics data alongside the monoculture data, a few striking trends emerge. First, we’ll look at this trend for ASF356 and ASF519, the only pairing that resulted in a net positive effect. When we perform principal component analysis on the metabolomics data from both the monocultures for these species and their co-culture, the first principal component, which describes the largest proportion of variance, separates the two monoculture groups, and the coculture samples lie directly in the middle of this first axis. This implies that the variance captured in the first axis discriminates between each of the monocultures, and the abundances of the metabolites represented in the loadings of the first principal component in coculture are simply a mixture of the two monocultures. In contrast, the second principal component separates the monocultures from the co-cultures, which means that there is variance in the dataset introduced by the co-cultures that can’t be explained by the mixing effect observed in principal component 1.</a:t>
            </a:r>
          </a:p>
          <a:p>
            <a:endParaRPr lang="en-US" baseline="0" dirty="0" smtClean="0"/>
          </a:p>
          <a:p>
            <a:r>
              <a:rPr lang="en-US" baseline="0" dirty="0" smtClean="0"/>
              <a:t>Given this, we could just look at the loadings of the PCA and say those in PC2 are driving the growth interaction, but we need to control for changes in the population size of each species in this analysis!</a:t>
            </a:r>
          </a:p>
        </p:txBody>
      </p:sp>
      <p:sp>
        <p:nvSpPr>
          <p:cNvPr id="4" name="Slide Number Placeholder 3"/>
          <p:cNvSpPr>
            <a:spLocks noGrp="1"/>
          </p:cNvSpPr>
          <p:nvPr>
            <p:ph type="sldNum" sz="quarter" idx="10"/>
          </p:nvPr>
        </p:nvSpPr>
        <p:spPr/>
        <p:txBody>
          <a:bodyPr/>
          <a:lstStyle/>
          <a:p>
            <a:fld id="{D79E2F63-A09C-6B4B-876E-D797E4B6718E}" type="slidenum">
              <a:rPr lang="en-US" smtClean="0"/>
              <a:t>18</a:t>
            </a:fld>
            <a:endParaRPr lang="en-US" dirty="0"/>
          </a:p>
        </p:txBody>
      </p:sp>
    </p:spTree>
    <p:extLst>
      <p:ext uri="{BB962C8B-B14F-4D97-AF65-F5344CB8AC3E}">
        <p14:creationId xmlns:p14="http://schemas.microsoft.com/office/powerpoint/2010/main" val="1619218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see this, imagine we have a</a:t>
            </a:r>
            <a:r>
              <a:rPr lang="en-US" baseline="0" dirty="0" smtClean="0"/>
              <a:t> scenario in which one strain experiences a growth benefit, and another strain has no appreciable change. Both of these strains produced a particular metabolite in monoculture, at the relative amounts shown here, and each had approximately equal yields for this metabolite based on the amount produced per unit of strain biomass. In trying to infer whether the co-culture behavior was as expected for this metabolite, we must ask whether the abundance observed in co-culture matches our expectation. To create this expectation, we decided to assume that behavior in co-culture should be differential if the apparent yield of a metabolite changed in co-culture relative to the monoculture behavior. That is, one of the strains produced a larger or smaller quantity of a metabolite per unit biomass in co-culture than it did in monoculture.</a:t>
            </a:r>
            <a:endParaRPr lang="en-US" dirty="0" smtClean="0"/>
          </a:p>
          <a:p>
            <a:endParaRPr lang="en-US" dirty="0" smtClean="0"/>
          </a:p>
          <a:p>
            <a:r>
              <a:rPr lang="en-US" dirty="0" smtClean="0"/>
              <a:t>Pull out abundance plot, replace with heatmap version</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19</a:t>
            </a:fld>
            <a:endParaRPr lang="en-US" dirty="0"/>
          </a:p>
        </p:txBody>
      </p:sp>
    </p:spTree>
    <p:extLst>
      <p:ext uri="{BB962C8B-B14F-4D97-AF65-F5344CB8AC3E}">
        <p14:creationId xmlns:p14="http://schemas.microsoft.com/office/powerpoint/2010/main" val="970714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We tested</a:t>
            </a:r>
            <a:r>
              <a:rPr lang="en-US" baseline="0" dirty="0" smtClean="0"/>
              <a:t> this expectation formally by constructing what we have named the constant yield expectation model, or ConYE. In ConYE, we first generate an expected metabolite quantity for each co-culture, by summing the original quantity of the metabolite in the medium with change values derived from the abundance of each strain in co-culture multiplied by the yield of each metabolite for that strain in monoculture. So, given a yield for a metabolite that we calculate by determining the amount of metabolite produced per unit biomass for each species, we sum these quantities to produce our expectation value—that is, the quantity of the metabolite we expect to be present if each strain maintained their metabolic behavior from monoculture. One of these expected values is generated for every co-culture sample for every measured metabolite.</a:t>
            </a:r>
          </a:p>
          <a:p>
            <a:endParaRPr lang="en-US" baseline="0" dirty="0" smtClean="0"/>
          </a:p>
          <a:p>
            <a:r>
              <a:rPr lang="en-US" baseline="0" dirty="0" smtClean="0"/>
              <a:t>Then, we test the null hypothesis that this simulated quantities for a metabolite in a particular co-culture are equal to the actual observed quantity using standard univariate testing with multiple testing correction across all conditions. If we reject the null, this implies that differential behavior occurred for this co-culture and metabolite.</a:t>
            </a:r>
          </a:p>
          <a:p>
            <a:endParaRPr lang="en-US" baseline="0" dirty="0" smtClean="0"/>
          </a:p>
          <a:p>
            <a:r>
              <a:rPr lang="en-US" baseline="0" dirty="0" smtClean="0"/>
              <a:t>Shown to the right are examples of ConYE results for two metabolites across all co-culture conditions. In each plot, the lower left triangle in each cell is the observed abundance in co-culture, whereas the upper right is the expectation value calculated in ConYE. Here, red means the metabolite was produced, blue means consumed, and the asterisk indicates that the null hypothesis was rejected. So for lactose, which was consumed by all strains, we can interpret the result for 356 and 519 as lower consumption than expected, since the observed abundance of the metabolite is higher than the predicted abundance. This occurs for many of the co-cultures for lactose, suggesting either more efficient utilization of lactose in co-culture, or that other metabolites were utilized to contribute to biomass production.</a:t>
            </a:r>
          </a:p>
          <a:p>
            <a:endParaRPr lang="en-US" baseline="0" dirty="0" smtClean="0"/>
          </a:p>
          <a:p>
            <a:r>
              <a:rPr lang="en-US" baseline="0" dirty="0" smtClean="0"/>
              <a:t>An alternative case is that of Valine, which was produced by some species and consumed by others. Interestingly, we see that valine is generally as abundant as expected—implying that strains were able to maintain their consumption and production behavior in co-culture. We will revisit how this kind of result can aid our interpretation of potential mechanisms of interaction, as well as the caveats associated with it.</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20</a:t>
            </a:fld>
            <a:endParaRPr lang="en-US" dirty="0"/>
          </a:p>
        </p:txBody>
      </p:sp>
    </p:spTree>
    <p:extLst>
      <p:ext uri="{BB962C8B-B14F-4D97-AF65-F5344CB8AC3E}">
        <p14:creationId xmlns:p14="http://schemas.microsoft.com/office/powerpoint/2010/main" val="52890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We tested</a:t>
            </a:r>
            <a:r>
              <a:rPr lang="en-US" baseline="0" dirty="0" smtClean="0"/>
              <a:t> this expectation formally by constructing what we have named the constant yield expectation model, or ConYE. In ConYE, we first generate an expected metabolite quantity for each co-culture, by summing the original quantity of the metabolite in the medium with change values derived from the abundance of each strain in co-culture multiplied by the yield of each metabolite for that strain in monoculture. So, given a yield for a metabolite that we calculate by determining the amount of metabolite produced per unit biomass for each species, we sum these quantities to produce our expectation value—that is, the quantity of the metabolite we expect to be present if each strain maintained their metabolic behavior from monoculture. One of these expected values is generated for every co-culture sample for every measured metabolite.</a:t>
            </a:r>
          </a:p>
          <a:p>
            <a:endParaRPr lang="en-US" baseline="0" dirty="0" smtClean="0"/>
          </a:p>
          <a:p>
            <a:r>
              <a:rPr lang="en-US" baseline="0" dirty="0" smtClean="0"/>
              <a:t>Then, we test the null hypothesis that this simulated quantities for a metabolite in a particular co-culture are equal to the actual observed quantity using standard univariate testing with multiple testing correction across all conditions. If we reject the null, this implies that differential behavior occurred for this co-culture and metabolite.</a:t>
            </a:r>
          </a:p>
          <a:p>
            <a:endParaRPr lang="en-US" baseline="0" dirty="0" smtClean="0"/>
          </a:p>
          <a:p>
            <a:r>
              <a:rPr lang="en-US" baseline="0" dirty="0" smtClean="0"/>
              <a:t>Shown to the right are examples of ConYE results for two metabolites across all co-culture conditions. In each plot, the lower left triangle in each cell is the observed abundance in co-culture, whereas the upper right is the expectation value calculated in ConYE. Here, red means the metabolite was produced, blue means consumed, and the asterisk indicates that the null hypothesis was rejected. So for lactose, which was consumed by all strains, we can interpret the result for 356 and 519 as lower consumption than expected, since the observed abundance of the metabolite is higher than the predicted abundance. This occurs for many of the co-cultures for lactose, suggesting either more efficient utilization of lactose in co-culture, or that other metabolites were utilized to contribute to biomass production.</a:t>
            </a:r>
          </a:p>
          <a:p>
            <a:endParaRPr lang="en-US" baseline="0" dirty="0" smtClean="0"/>
          </a:p>
          <a:p>
            <a:r>
              <a:rPr lang="en-US" baseline="0" dirty="0" smtClean="0"/>
              <a:t>An alternative case is that of Valine, which was produced by some species and consumed by others. Interestingly, we see that valine is generally as abundant as expected—implying that strains were able to maintain their consumption and production behavior in co-culture. We will revisit how this kind of result can aid our interpretation of potential mechanisms of interaction, as well as the caveats associated with it.</a:t>
            </a:r>
            <a:endParaRPr lang="en-US" dirty="0"/>
          </a:p>
        </p:txBody>
      </p:sp>
      <p:sp>
        <p:nvSpPr>
          <p:cNvPr id="4" name="Slide Number Placeholder 3"/>
          <p:cNvSpPr>
            <a:spLocks noGrp="1"/>
          </p:cNvSpPr>
          <p:nvPr>
            <p:ph type="sldNum" sz="quarter" idx="10"/>
          </p:nvPr>
        </p:nvSpPr>
        <p:spPr/>
        <p:txBody>
          <a:bodyPr/>
          <a:lstStyle/>
          <a:p>
            <a:fld id="{D79E2F63-A09C-6B4B-876E-D797E4B6718E}" type="slidenum">
              <a:rPr lang="en-US" smtClean="0"/>
              <a:t>21</a:t>
            </a:fld>
            <a:endParaRPr lang="en-US" dirty="0"/>
          </a:p>
        </p:txBody>
      </p:sp>
    </p:spTree>
    <p:extLst>
      <p:ext uri="{BB962C8B-B14F-4D97-AF65-F5344CB8AC3E}">
        <p14:creationId xmlns:p14="http://schemas.microsoft.com/office/powerpoint/2010/main" val="219859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B7A5BF0-E18A-7441-92B6-67F0AFAD2245}"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9C32D33-A43A-6747-A532-E3D65BF20C98}"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B1ABE5F-709C-E34C-AE44-0C5AA04C8D5D}"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BDF0F5-5C69-AA49-8D9D-7FFC1DE10C67}"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E42757-C397-0743-9CBE-052586CEAE8E}" type="datetime1">
              <a:rPr lang="en-US" smtClean="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D051392-9C34-1547-B78F-E973AEF4483C}" type="datetime1">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4AE810C-732D-4248-AE66-032A4AF7261D}" type="datetime1">
              <a:rPr lang="en-US" smtClean="0"/>
              <a:t>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B198F44-7101-AB4C-B1AD-2FBDF8DD3568}" type="datetime1">
              <a:rPr lang="en-US" smtClean="0"/>
              <a:t>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78DAB0-4242-C745-9B95-15A17E2108C0}" type="datetime1">
              <a:rPr lang="en-US" smtClean="0"/>
              <a:t>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AA2B3C-6E55-1749-9242-4FC00079174C}" type="datetime1">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FC5598-054B-E54B-B117-1ACBB5555E01}" type="datetime1">
              <a:rPr lang="en-US" smtClean="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76CDA5-96F5-F145-AE6E-FCBED6CEB552}"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3B162-B264-D948-BA31-264C4AD0E810}" type="datetime1">
              <a:rPr lang="en-US" smtClean="0"/>
              <a:t>1/9/19</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76CDA5-96F5-F145-AE6E-FCBED6CEB552}" type="slidenum">
              <a:rPr lang="en-US" smtClean="0"/>
              <a:t>‹#›</a:t>
            </a:fld>
            <a:endParaRPr lang="en-US" dirty="0"/>
          </a:p>
        </p:txBody>
      </p:sp>
    </p:spTree>
    <p:extLst>
      <p:ext uri="{BB962C8B-B14F-4D97-AF65-F5344CB8AC3E}">
        <p14:creationId xmlns:p14="http://schemas.microsoft.com/office/powerpoint/2010/main" val="4927024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2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3.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574456"/>
            <a:ext cx="9144000" cy="1615576"/>
          </a:xfrm>
        </p:spPr>
        <p:txBody>
          <a:bodyPr>
            <a:normAutofit fontScale="90000"/>
          </a:bodyPr>
          <a:lstStyle/>
          <a:p>
            <a:r>
              <a:rPr lang="en-US" sz="4800" b="1" dirty="0"/>
              <a:t>Metabolic interactions and capabilities within microbial communities</a:t>
            </a:r>
            <a:endParaRPr lang="en-US" sz="4800" b="1" dirty="0"/>
          </a:p>
        </p:txBody>
      </p:sp>
      <p:sp>
        <p:nvSpPr>
          <p:cNvPr id="3" name="Subtitle 2"/>
          <p:cNvSpPr>
            <a:spLocks noGrp="1"/>
          </p:cNvSpPr>
          <p:nvPr>
            <p:ph type="subTitle" idx="1"/>
          </p:nvPr>
        </p:nvSpPr>
        <p:spPr>
          <a:xfrm>
            <a:off x="-603250" y="2781413"/>
            <a:ext cx="10350500" cy="2704987"/>
          </a:xfrm>
        </p:spPr>
        <p:txBody>
          <a:bodyPr>
            <a:normAutofit lnSpcReduction="10000"/>
          </a:bodyPr>
          <a:lstStyle/>
          <a:p>
            <a:r>
              <a:rPr lang="en-US" sz="3200" dirty="0"/>
              <a:t>Gregory Medlock</a:t>
            </a:r>
          </a:p>
          <a:p>
            <a:r>
              <a:rPr lang="en-US" sz="3200" dirty="0"/>
              <a:t>Advisor: Jason </a:t>
            </a:r>
            <a:r>
              <a:rPr lang="en-US" sz="3200" dirty="0" err="1"/>
              <a:t>Papin</a:t>
            </a:r>
            <a:r>
              <a:rPr lang="en-US" sz="3200" dirty="0"/>
              <a:t>, PhD</a:t>
            </a:r>
          </a:p>
          <a:p>
            <a:r>
              <a:rPr lang="en-US" dirty="0" smtClean="0"/>
              <a:t>Committee: Kevin Janes, PhD (Chair)</a:t>
            </a:r>
          </a:p>
          <a:p>
            <a:r>
              <a:rPr lang="en-US" dirty="0" smtClean="0"/>
              <a:t>Peter Kasson, MD, PhD</a:t>
            </a:r>
          </a:p>
          <a:p>
            <a:r>
              <a:rPr lang="en-US" dirty="0" smtClean="0"/>
              <a:t>Mete </a:t>
            </a:r>
            <a:r>
              <a:rPr lang="en-US" dirty="0" err="1" smtClean="0"/>
              <a:t>Civelek</a:t>
            </a:r>
            <a:r>
              <a:rPr lang="en-US" dirty="0" smtClean="0"/>
              <a:t>, PhD</a:t>
            </a:r>
          </a:p>
          <a:p>
            <a:r>
              <a:rPr lang="en-US" dirty="0" smtClean="0"/>
              <a:t>William Petri, MD, PhD</a:t>
            </a: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5880307"/>
            <a:ext cx="6144687" cy="820492"/>
          </a:xfrm>
          <a:prstGeom prst="rect">
            <a:avLst/>
          </a:prstGeom>
        </p:spPr>
      </p:pic>
    </p:spTree>
    <p:extLst>
      <p:ext uri="{BB962C8B-B14F-4D97-AF65-F5344CB8AC3E}">
        <p14:creationId xmlns:p14="http://schemas.microsoft.com/office/powerpoint/2010/main" val="14901983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are gut microbes associated with disease?</a:t>
            </a:r>
            <a:endParaRPr lang="en-US" dirty="0"/>
          </a:p>
        </p:txBody>
      </p:sp>
      <p:sp>
        <p:nvSpPr>
          <p:cNvPr id="5" name="TextBox 4"/>
          <p:cNvSpPr txBox="1"/>
          <p:nvPr/>
        </p:nvSpPr>
        <p:spPr>
          <a:xfrm>
            <a:off x="4876800" y="6117828"/>
            <a:ext cx="4356514" cy="369332"/>
          </a:xfrm>
          <a:prstGeom prst="rect">
            <a:avLst/>
          </a:prstGeom>
          <a:noFill/>
        </p:spPr>
        <p:txBody>
          <a:bodyPr wrap="none" rtlCol="0">
            <a:spAutoFit/>
          </a:bodyPr>
          <a:lstStyle/>
          <a:p>
            <a:r>
              <a:rPr lang="en-US" dirty="0">
                <a:solidFill>
                  <a:schemeClr val="bg2">
                    <a:lumMod val="50000"/>
                  </a:schemeClr>
                </a:solidFill>
              </a:rPr>
              <a:t>Image</a:t>
            </a:r>
            <a:r>
              <a:rPr lang="en-US">
                <a:solidFill>
                  <a:schemeClr val="bg2">
                    <a:lumMod val="50000"/>
                  </a:schemeClr>
                </a:solidFill>
              </a:rPr>
              <a:t>: </a:t>
            </a:r>
            <a:r>
              <a:rPr lang="en-US" smtClean="0">
                <a:solidFill>
                  <a:schemeClr val="bg2">
                    <a:lumMod val="50000"/>
                  </a:schemeClr>
                </a:solidFill>
              </a:rPr>
              <a:t>Donaldson et al., Nat Rev Micro 2016</a:t>
            </a:r>
            <a:endParaRPr lang="en-US" dirty="0">
              <a:solidFill>
                <a:schemeClr val="bg2">
                  <a:lumMod val="50000"/>
                </a:schemeClr>
              </a:solidFill>
            </a:endParaRPr>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10" name="Picture 3" descr="D:\kuloth\2015\10-Oct\19-10-2015\cr_aop\nrmicro_aop\slides_img\nrmicro3552-f1.jpg"/>
          <p:cNvPicPr>
            <a:picLocks noChangeAspect="1" noChangeArrowheads="1"/>
          </p:cNvPicPr>
          <p:nvPr/>
        </p:nvPicPr>
        <p:blipFill rotWithShape="1">
          <a:blip r:embed="rId2">
            <a:extLst>
              <a:ext uri="{28A0092B-C50C-407E-A947-70E740481C1C}">
                <a14:useLocalDpi xmlns:a14="http://schemas.microsoft.com/office/drawing/2010/main" val="0"/>
              </a:ext>
            </a:extLst>
          </a:blip>
          <a:srcRect t="24514" r="36979" b="20099"/>
          <a:stretch/>
        </p:blipFill>
        <p:spPr bwMode="auto">
          <a:xfrm>
            <a:off x="95612" y="1588899"/>
            <a:ext cx="4749200" cy="458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4876800" y="1588899"/>
            <a:ext cx="4171588" cy="1200329"/>
          </a:xfrm>
          <a:prstGeom prst="rect">
            <a:avLst/>
          </a:prstGeom>
          <a:solidFill>
            <a:schemeClr val="bg1"/>
          </a:solidFill>
        </p:spPr>
        <p:txBody>
          <a:bodyPr wrap="square" rtlCol="0">
            <a:spAutoFit/>
          </a:bodyPr>
          <a:lstStyle/>
          <a:p>
            <a:r>
              <a:rPr lang="en-US" sz="2400" dirty="0" smtClean="0"/>
              <a:t>Gut: </a:t>
            </a:r>
            <a:r>
              <a:rPr lang="en-US" sz="2400" b="1" dirty="0" smtClean="0"/>
              <a:t>exposed environment </a:t>
            </a:r>
            <a:r>
              <a:rPr lang="en-US" sz="2400" dirty="0" smtClean="0"/>
              <a:t>to extract energy from food, which brings...</a:t>
            </a:r>
            <a:endParaRPr lang="en-US" sz="2400" dirty="0"/>
          </a:p>
        </p:txBody>
      </p:sp>
      <p:sp>
        <p:nvSpPr>
          <p:cNvPr id="13" name="TextBox 12"/>
          <p:cNvSpPr txBox="1"/>
          <p:nvPr/>
        </p:nvSpPr>
        <p:spPr>
          <a:xfrm>
            <a:off x="4876800" y="2955265"/>
            <a:ext cx="4171588" cy="1200329"/>
          </a:xfrm>
          <a:prstGeom prst="rect">
            <a:avLst/>
          </a:prstGeom>
          <a:solidFill>
            <a:schemeClr val="bg1"/>
          </a:solidFill>
        </p:spPr>
        <p:txBody>
          <a:bodyPr wrap="square" rtlCol="0">
            <a:spAutoFit/>
          </a:bodyPr>
          <a:lstStyle/>
          <a:p>
            <a:r>
              <a:rPr lang="en-US" sz="2400" b="1" dirty="0" smtClean="0"/>
              <a:t>Enemies</a:t>
            </a:r>
            <a:r>
              <a:rPr lang="en-US" sz="2400" dirty="0" smtClean="0"/>
              <a:t>: pathogens causing food poisoning, diarrheal diseases, etc.</a:t>
            </a:r>
            <a:endParaRPr lang="en-US" sz="2400" dirty="0"/>
          </a:p>
        </p:txBody>
      </p:sp>
      <p:sp>
        <p:nvSpPr>
          <p:cNvPr id="14" name="TextBox 13"/>
          <p:cNvSpPr txBox="1"/>
          <p:nvPr/>
        </p:nvSpPr>
        <p:spPr>
          <a:xfrm>
            <a:off x="4876800" y="4458256"/>
            <a:ext cx="4171588" cy="830997"/>
          </a:xfrm>
          <a:prstGeom prst="rect">
            <a:avLst/>
          </a:prstGeom>
          <a:solidFill>
            <a:schemeClr val="bg1"/>
          </a:solidFill>
        </p:spPr>
        <p:txBody>
          <a:bodyPr wrap="square" rtlCol="0">
            <a:spAutoFit/>
          </a:bodyPr>
          <a:lstStyle/>
          <a:p>
            <a:r>
              <a:rPr lang="en-US" sz="2400" b="1" dirty="0" smtClean="0"/>
              <a:t>Friends</a:t>
            </a:r>
            <a:r>
              <a:rPr lang="en-US" sz="2400" dirty="0" smtClean="0"/>
              <a:t>: help us digest food, fight pathogens, prevent cancer</a:t>
            </a:r>
            <a:endParaRPr lang="en-US" sz="2400" dirty="0"/>
          </a:p>
        </p:txBody>
      </p:sp>
      <p:sp>
        <p:nvSpPr>
          <p:cNvPr id="7" name="Rectangle 6"/>
          <p:cNvSpPr/>
          <p:nvPr/>
        </p:nvSpPr>
        <p:spPr>
          <a:xfrm>
            <a:off x="1473200" y="5765800"/>
            <a:ext cx="812800"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641606" y="5626099"/>
            <a:ext cx="917694" cy="209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293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solidFill>
                  <a:schemeClr val="bg1">
                    <a:lumMod val="75000"/>
                  </a:schemeClr>
                </a:solidFill>
              </a:rPr>
              <a:t>Why the microbiome?</a:t>
            </a:r>
          </a:p>
          <a:p>
            <a:endParaRPr lang="en-US" dirty="0"/>
          </a:p>
          <a:p>
            <a:r>
              <a:rPr lang="en-US" dirty="0" smtClean="0">
                <a:solidFill>
                  <a:schemeClr val="bg1">
                    <a:lumMod val="75000"/>
                  </a:schemeClr>
                </a:solidFill>
              </a:rPr>
              <a:t>State of the field</a:t>
            </a:r>
          </a:p>
          <a:p>
            <a:endParaRPr lang="en-US" dirty="0"/>
          </a:p>
          <a:p>
            <a:r>
              <a:rPr lang="en-US" dirty="0" smtClean="0"/>
              <a:t>Moving forward</a:t>
            </a:r>
            <a:endParaRPr lang="en-US" dirty="0"/>
          </a:p>
        </p:txBody>
      </p:sp>
    </p:spTree>
    <p:extLst>
      <p:ext uri="{BB962C8B-B14F-4D97-AF65-F5344CB8AC3E}">
        <p14:creationId xmlns:p14="http://schemas.microsoft.com/office/powerpoint/2010/main" val="3383171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3" name="TextBox 12"/>
          <p:cNvSpPr txBox="1"/>
          <p:nvPr/>
        </p:nvSpPr>
        <p:spPr>
          <a:xfrm>
            <a:off x="653225" y="2866720"/>
            <a:ext cx="7837548" cy="1077218"/>
          </a:xfrm>
          <a:prstGeom prst="rect">
            <a:avLst/>
          </a:prstGeom>
          <a:solidFill>
            <a:schemeClr val="bg1"/>
          </a:solidFill>
        </p:spPr>
        <p:txBody>
          <a:bodyPr wrap="square" rtlCol="0">
            <a:spAutoFit/>
          </a:bodyPr>
          <a:lstStyle/>
          <a:p>
            <a:r>
              <a:rPr lang="en-US" sz="3200" b="1" dirty="0" smtClean="0"/>
              <a:t>Probiotics:</a:t>
            </a:r>
            <a:r>
              <a:rPr lang="en-US" sz="3200" dirty="0" smtClean="0"/>
              <a:t> live microbes intended to treat or cure a disease or condition</a:t>
            </a:r>
            <a:endParaRPr lang="en-US" sz="3200" dirty="0"/>
          </a:p>
        </p:txBody>
      </p:sp>
      <p:sp>
        <p:nvSpPr>
          <p:cNvPr id="14" name="TextBox 13"/>
          <p:cNvSpPr txBox="1"/>
          <p:nvPr/>
        </p:nvSpPr>
        <p:spPr>
          <a:xfrm>
            <a:off x="653226" y="4492274"/>
            <a:ext cx="7837547" cy="1569660"/>
          </a:xfrm>
          <a:prstGeom prst="rect">
            <a:avLst/>
          </a:prstGeom>
          <a:solidFill>
            <a:schemeClr val="bg1"/>
          </a:solidFill>
        </p:spPr>
        <p:txBody>
          <a:bodyPr wrap="square" rtlCol="0">
            <a:spAutoFit/>
          </a:bodyPr>
          <a:lstStyle/>
          <a:p>
            <a:r>
              <a:rPr lang="en-US" sz="3200" dirty="0" smtClean="0"/>
              <a:t>To date, there are zero FDA-approved probiotics.</a:t>
            </a:r>
          </a:p>
          <a:p>
            <a:r>
              <a:rPr lang="en-US" sz="3200" b="1" dirty="0" smtClean="0"/>
              <a:t>Why have they all failed?</a:t>
            </a:r>
            <a:endParaRPr lang="en-US" sz="3200" b="1" dirty="0"/>
          </a:p>
        </p:txBody>
      </p:sp>
      <p:sp>
        <p:nvSpPr>
          <p:cNvPr id="11" name="TextBox 10"/>
          <p:cNvSpPr txBox="1"/>
          <p:nvPr/>
        </p:nvSpPr>
        <p:spPr>
          <a:xfrm>
            <a:off x="653226" y="734566"/>
            <a:ext cx="7837547" cy="1569660"/>
          </a:xfrm>
          <a:prstGeom prst="rect">
            <a:avLst/>
          </a:prstGeom>
          <a:solidFill>
            <a:schemeClr val="bg1"/>
          </a:solidFill>
        </p:spPr>
        <p:txBody>
          <a:bodyPr wrap="square" rtlCol="0">
            <a:spAutoFit/>
          </a:bodyPr>
          <a:lstStyle/>
          <a:p>
            <a:r>
              <a:rPr lang="en-US" sz="3200" b="1" dirty="0" smtClean="0"/>
              <a:t>If the microbiota is associated with disease, we should be able to treat disease by manipulating the microbiota itself</a:t>
            </a:r>
            <a:endParaRPr lang="en-US" sz="3200" dirty="0"/>
          </a:p>
        </p:txBody>
      </p:sp>
    </p:spTree>
    <p:extLst>
      <p:ext uri="{BB962C8B-B14F-4D97-AF65-F5344CB8AC3E}">
        <p14:creationId xmlns:p14="http://schemas.microsoft.com/office/powerpoint/2010/main" val="182040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determines microbiome function?</a:t>
            </a:r>
            <a:endParaRPr lang="en-US" dirty="0"/>
          </a:p>
        </p:txBody>
      </p:sp>
      <p:sp>
        <p:nvSpPr>
          <p:cNvPr id="6" name="Content Placeholder 5"/>
          <p:cNvSpPr>
            <a:spLocks noGrp="1"/>
          </p:cNvSpPr>
          <p:nvPr>
            <p:ph idx="1"/>
          </p:nvPr>
        </p:nvSpPr>
        <p:spPr>
          <a:xfrm>
            <a:off x="234950" y="1825625"/>
            <a:ext cx="5899150" cy="4351338"/>
          </a:xfrm>
        </p:spPr>
        <p:txBody>
          <a:bodyPr/>
          <a:lstStyle/>
          <a:p>
            <a:r>
              <a:rPr lang="en-US" dirty="0"/>
              <a:t>Interspecies interactions (host-microbe and microbe-microbe</a:t>
            </a:r>
            <a:r>
              <a:rPr lang="en-US" dirty="0" smtClean="0"/>
              <a:t>)</a:t>
            </a:r>
          </a:p>
          <a:p>
            <a:endParaRPr lang="en-US" dirty="0" smtClean="0"/>
          </a:p>
          <a:p>
            <a:r>
              <a:rPr lang="en-US" dirty="0"/>
              <a:t>Interactions can be inferred by measuring population </a:t>
            </a:r>
            <a:r>
              <a:rPr lang="en-US" dirty="0" smtClean="0"/>
              <a:t>sizes and identifying correlations...</a:t>
            </a:r>
          </a:p>
          <a:p>
            <a:endParaRPr lang="en-US" dirty="0"/>
          </a:p>
          <a:p>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65" y="1670686"/>
            <a:ext cx="3833051" cy="2875514"/>
          </a:xfrm>
          <a:prstGeom prst="rect">
            <a:avLst/>
          </a:prstGeom>
        </p:spPr>
      </p:pic>
      <p:sp>
        <p:nvSpPr>
          <p:cNvPr id="3" name="Rectangle 2"/>
          <p:cNvSpPr/>
          <p:nvPr/>
        </p:nvSpPr>
        <p:spPr>
          <a:xfrm>
            <a:off x="-1272298" y="3123677"/>
            <a:ext cx="7668616" cy="830997"/>
          </a:xfrm>
          <a:prstGeom prst="rect">
            <a:avLst/>
          </a:prstGeom>
        </p:spPr>
        <p:txBody>
          <a:bodyPr wrap="square">
            <a:spAutoFit/>
          </a:bodyPr>
          <a:lstStyle/>
          <a:p>
            <a:endParaRPr lang="en-US" sz="2400" b="1" dirty="0"/>
          </a:p>
          <a:p>
            <a:endParaRPr lang="en-US" sz="2400" dirty="0"/>
          </a:p>
        </p:txBody>
      </p:sp>
      <p:graphicFrame>
        <p:nvGraphicFramePr>
          <p:cNvPr id="8"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4" name="Rectangle 3"/>
          <p:cNvSpPr/>
          <p:nvPr/>
        </p:nvSpPr>
        <p:spPr>
          <a:xfrm>
            <a:off x="336372" y="5180291"/>
            <a:ext cx="8178978" cy="1384995"/>
          </a:xfrm>
          <a:prstGeom prst="rect">
            <a:avLst/>
          </a:prstGeom>
        </p:spPr>
        <p:txBody>
          <a:bodyPr wrap="square">
            <a:spAutoFit/>
          </a:bodyPr>
          <a:lstStyle/>
          <a:p>
            <a:r>
              <a:rPr lang="en-US" sz="2800" b="1" dirty="0" smtClean="0"/>
              <a:t>To design effective microbiome therapies, we need to </a:t>
            </a:r>
            <a:r>
              <a:rPr lang="en-US" sz="2800" b="1" dirty="0"/>
              <a:t>determine the mechanisms governing these interactions.</a:t>
            </a:r>
            <a:endParaRPr lang="en-US" sz="2800" dirty="0"/>
          </a:p>
        </p:txBody>
      </p:sp>
    </p:spTree>
    <p:extLst>
      <p:ext uri="{BB962C8B-B14F-4D97-AF65-F5344CB8AC3E}">
        <p14:creationId xmlns:p14="http://schemas.microsoft.com/office/powerpoint/2010/main" val="8250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functions performed by individual gut microbes are vast and largely unknown</a:t>
            </a:r>
            <a:endParaRPr lang="en-US" dirty="0"/>
          </a:p>
        </p:txBody>
      </p:sp>
      <p:sp>
        <p:nvSpPr>
          <p:cNvPr id="13" name="TextBox 12"/>
          <p:cNvSpPr txBox="1"/>
          <p:nvPr/>
        </p:nvSpPr>
        <p:spPr>
          <a:xfrm>
            <a:off x="5094960" y="6161425"/>
            <a:ext cx="4099840" cy="300082"/>
          </a:xfrm>
          <a:prstGeom prst="rect">
            <a:avLst/>
          </a:prstGeom>
          <a:noFill/>
        </p:spPr>
        <p:txBody>
          <a:bodyPr wrap="none" rtlCol="0">
            <a:spAutoFit/>
          </a:bodyPr>
          <a:lstStyle/>
          <a:p>
            <a:r>
              <a:rPr lang="en-US" sz="1350" dirty="0">
                <a:solidFill>
                  <a:schemeClr val="bg2">
                    <a:lumMod val="50000"/>
                  </a:schemeClr>
                </a:solidFill>
              </a:rPr>
              <a:t>Qin et al., Nature 2010 &amp; Lloyd-Price et al., Nature 2017</a:t>
            </a:r>
            <a:endParaRPr lang="en-US" sz="1350" dirty="0">
              <a:solidFill>
                <a:schemeClr val="bg2">
                  <a:lumMod val="5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0659" y="1546114"/>
            <a:ext cx="3929601" cy="3354666"/>
          </a:xfrm>
          <a:prstGeom prst="rect">
            <a:avLst/>
          </a:prstGeom>
        </p:spPr>
      </p:pic>
      <p:sp>
        <p:nvSpPr>
          <p:cNvPr id="12" name="Content Placeholder 5"/>
          <p:cNvSpPr>
            <a:spLocks noGrp="1"/>
          </p:cNvSpPr>
          <p:nvPr>
            <p:ph idx="1"/>
          </p:nvPr>
        </p:nvSpPr>
        <p:spPr>
          <a:xfrm>
            <a:off x="234950" y="1825625"/>
            <a:ext cx="4984750" cy="3329013"/>
          </a:xfrm>
        </p:spPr>
        <p:txBody>
          <a:bodyPr>
            <a:normAutofit/>
          </a:bodyPr>
          <a:lstStyle/>
          <a:p>
            <a:r>
              <a:rPr lang="en-US" dirty="0" smtClean="0"/>
              <a:t>Across all human gut microbiota, there are &gt;10 million unique genes</a:t>
            </a:r>
          </a:p>
          <a:p>
            <a:endParaRPr lang="en-US" dirty="0"/>
          </a:p>
          <a:p>
            <a:r>
              <a:rPr lang="en-US" b="1" dirty="0" smtClean="0"/>
              <a:t>Only </a:t>
            </a:r>
            <a:r>
              <a:rPr lang="en-US" b="1" dirty="0"/>
              <a:t>~20-40% of </a:t>
            </a:r>
            <a:r>
              <a:rPr lang="en-US" b="1" dirty="0" smtClean="0"/>
              <a:t>these genes </a:t>
            </a:r>
            <a:r>
              <a:rPr lang="en-US" b="1" dirty="0"/>
              <a:t>can be assigned functions at any </a:t>
            </a:r>
            <a:r>
              <a:rPr lang="en-US" b="1" dirty="0" smtClean="0"/>
              <a:t>level</a:t>
            </a:r>
            <a:endParaRPr lang="en-US" b="1" dirty="0"/>
          </a:p>
        </p:txBody>
      </p:sp>
      <p:graphicFrame>
        <p:nvGraphicFramePr>
          <p:cNvPr id="15" name="Content Placeholder 3"/>
          <p:cNvGraphicFramePr>
            <a:graphicFrameLocks/>
          </p:cNvGraphicFramePr>
          <p:nvPr>
            <p:extLst>
              <p:ext uri="{D42A27DB-BD31-4B8C-83A1-F6EECF244321}">
                <p14:modId xmlns:p14="http://schemas.microsoft.com/office/powerpoint/2010/main" val="1056654648"/>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6" name="Rectangle 15"/>
          <p:cNvSpPr/>
          <p:nvPr/>
        </p:nvSpPr>
        <p:spPr>
          <a:xfrm>
            <a:off x="336372" y="5180291"/>
            <a:ext cx="8178978" cy="1384995"/>
          </a:xfrm>
          <a:prstGeom prst="rect">
            <a:avLst/>
          </a:prstGeom>
        </p:spPr>
        <p:txBody>
          <a:bodyPr wrap="square">
            <a:spAutoFit/>
          </a:bodyPr>
          <a:lstStyle/>
          <a:p>
            <a:r>
              <a:rPr lang="en-US" sz="2800" b="1" dirty="0" smtClean="0"/>
              <a:t>To design effective microbiome therapies, we need to </a:t>
            </a:r>
            <a:r>
              <a:rPr lang="en-US" sz="2800" b="1" dirty="0"/>
              <a:t>determine the </a:t>
            </a:r>
            <a:r>
              <a:rPr lang="en-US" sz="2800" b="1" dirty="0" smtClean="0"/>
              <a:t>functions carried out by individual gut microbes</a:t>
            </a:r>
            <a:endParaRPr lang="en-US" sz="2800" dirty="0"/>
          </a:p>
        </p:txBody>
      </p:sp>
    </p:spTree>
    <p:extLst>
      <p:ext uri="{BB962C8B-B14F-4D97-AF65-F5344CB8AC3E}">
        <p14:creationId xmlns:p14="http://schemas.microsoft.com/office/powerpoint/2010/main" val="57939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055" y="0"/>
            <a:ext cx="7886700" cy="1325563"/>
          </a:xfrm>
        </p:spPr>
        <p:txBody>
          <a:bodyPr/>
          <a:lstStyle/>
          <a:p>
            <a:r>
              <a:rPr lang="en-US" dirty="0" smtClean="0"/>
              <a:t>Dissertation Aims</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919" y="1984355"/>
            <a:ext cx="8363516" cy="4675941"/>
          </a:xfrm>
        </p:spPr>
      </p:pic>
      <p:sp>
        <p:nvSpPr>
          <p:cNvPr id="11" name="TextBox 10"/>
          <p:cNvSpPr txBox="1"/>
          <p:nvPr/>
        </p:nvSpPr>
        <p:spPr>
          <a:xfrm>
            <a:off x="349785" y="1100702"/>
            <a:ext cx="854721" cy="400110"/>
          </a:xfrm>
          <a:prstGeom prst="rect">
            <a:avLst/>
          </a:prstGeom>
          <a:noFill/>
        </p:spPr>
        <p:txBody>
          <a:bodyPr wrap="none" rtlCol="0">
            <a:spAutoFit/>
          </a:bodyPr>
          <a:lstStyle/>
          <a:p>
            <a:r>
              <a:rPr lang="en-US" sz="2000" dirty="0" smtClean="0"/>
              <a:t>Aim 1:</a:t>
            </a:r>
            <a:endParaRPr lang="en-US" sz="2000" dirty="0"/>
          </a:p>
        </p:txBody>
      </p:sp>
      <p:sp>
        <p:nvSpPr>
          <p:cNvPr id="12" name="Rectangle 11"/>
          <p:cNvSpPr/>
          <p:nvPr/>
        </p:nvSpPr>
        <p:spPr>
          <a:xfrm>
            <a:off x="1137180" y="1100702"/>
            <a:ext cx="3498520" cy="707886"/>
          </a:xfrm>
          <a:prstGeom prst="rect">
            <a:avLst/>
          </a:prstGeom>
        </p:spPr>
        <p:txBody>
          <a:bodyPr wrap="square">
            <a:spAutoFit/>
          </a:bodyPr>
          <a:lstStyle/>
          <a:p>
            <a:r>
              <a:rPr lang="en-US" sz="2000" dirty="0"/>
              <a:t>inferring metabolic interactions</a:t>
            </a:r>
          </a:p>
          <a:p>
            <a:r>
              <a:rPr lang="en-US" sz="2000" dirty="0" smtClean="0"/>
              <a:t>between </a:t>
            </a:r>
            <a:r>
              <a:rPr lang="en-US" sz="2000" dirty="0"/>
              <a:t>gut microbes</a:t>
            </a:r>
            <a:endParaRPr lang="en-US" sz="2000" dirty="0"/>
          </a:p>
        </p:txBody>
      </p:sp>
      <p:sp>
        <p:nvSpPr>
          <p:cNvPr id="13" name="TextBox 12"/>
          <p:cNvSpPr txBox="1"/>
          <p:nvPr/>
        </p:nvSpPr>
        <p:spPr>
          <a:xfrm>
            <a:off x="4946993" y="1101799"/>
            <a:ext cx="854721" cy="400110"/>
          </a:xfrm>
          <a:prstGeom prst="rect">
            <a:avLst/>
          </a:prstGeom>
          <a:noFill/>
        </p:spPr>
        <p:txBody>
          <a:bodyPr wrap="none" rtlCol="0">
            <a:spAutoFit/>
          </a:bodyPr>
          <a:lstStyle/>
          <a:p>
            <a:r>
              <a:rPr lang="en-US" sz="2000" dirty="0" smtClean="0"/>
              <a:t>Aim 2:</a:t>
            </a:r>
            <a:endParaRPr lang="en-US" sz="2000" dirty="0"/>
          </a:p>
        </p:txBody>
      </p:sp>
      <p:sp>
        <p:nvSpPr>
          <p:cNvPr id="14" name="Rectangle 13"/>
          <p:cNvSpPr/>
          <p:nvPr/>
        </p:nvSpPr>
        <p:spPr>
          <a:xfrm>
            <a:off x="5708262" y="1101799"/>
            <a:ext cx="3640197" cy="707886"/>
          </a:xfrm>
          <a:prstGeom prst="rect">
            <a:avLst/>
          </a:prstGeom>
        </p:spPr>
        <p:txBody>
          <a:bodyPr wrap="square">
            <a:spAutoFit/>
          </a:bodyPr>
          <a:lstStyle/>
          <a:p>
            <a:r>
              <a:rPr lang="en-US" sz="2000" dirty="0" smtClean="0"/>
              <a:t>Prioritize metabolic characterization of microbes</a:t>
            </a:r>
            <a:endParaRPr lang="en-US" sz="2000" dirty="0"/>
          </a:p>
        </p:txBody>
      </p:sp>
      <p:sp>
        <p:nvSpPr>
          <p:cNvPr id="15" name="Rectangle 14"/>
          <p:cNvSpPr/>
          <p:nvPr/>
        </p:nvSpPr>
        <p:spPr>
          <a:xfrm>
            <a:off x="209001" y="1100702"/>
            <a:ext cx="4676503"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85504" y="1100702"/>
            <a:ext cx="4016849"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885504" y="1100702"/>
            <a:ext cx="4016849"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09001" y="1100702"/>
            <a:ext cx="4676503"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885504" y="1100702"/>
            <a:ext cx="4016849" cy="5607082"/>
          </a:xfrm>
          <a:prstGeom prst="rect">
            <a:avLst/>
          </a:prstGeom>
          <a:solidFill>
            <a:srgbClr val="000000">
              <a:alpha val="45098"/>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192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Characterizing metabolic interactions between members of a defined microbiota</a:t>
            </a:r>
            <a:endParaRPr lang="en-US" dirty="0"/>
          </a:p>
        </p:txBody>
      </p:sp>
      <p:sp>
        <p:nvSpPr>
          <p:cNvPr id="5" name="Content Placeholder 4"/>
          <p:cNvSpPr>
            <a:spLocks noGrp="1"/>
          </p:cNvSpPr>
          <p:nvPr>
            <p:ph idx="1"/>
          </p:nvPr>
        </p:nvSpPr>
        <p:spPr/>
        <p:txBody>
          <a:bodyPr/>
          <a:lstStyle/>
          <a:p>
            <a:endParaRPr lang="en-US"/>
          </a:p>
        </p:txBody>
      </p:sp>
      <p:sp>
        <p:nvSpPr>
          <p:cNvPr id="15" name="Rectangle 14"/>
          <p:cNvSpPr/>
          <p:nvPr/>
        </p:nvSpPr>
        <p:spPr>
          <a:xfrm>
            <a:off x="5665807" y="2060020"/>
            <a:ext cx="462988" cy="463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778" y="3923396"/>
            <a:ext cx="8515350" cy="2080546"/>
          </a:xfrm>
          <a:prstGeom prst="rect">
            <a:avLst/>
          </a:prstGeom>
        </p:spPr>
      </p:pic>
      <p:sp>
        <p:nvSpPr>
          <p:cNvPr id="19" name="TextBox 18"/>
          <p:cNvSpPr txBox="1"/>
          <p:nvPr/>
        </p:nvSpPr>
        <p:spPr>
          <a:xfrm>
            <a:off x="757646" y="2957463"/>
            <a:ext cx="5798657" cy="830997"/>
          </a:xfrm>
          <a:prstGeom prst="rect">
            <a:avLst/>
          </a:prstGeom>
          <a:noFill/>
        </p:spPr>
        <p:txBody>
          <a:bodyPr wrap="square" rtlCol="0">
            <a:spAutoFit/>
          </a:bodyPr>
          <a:lstStyle/>
          <a:p>
            <a:r>
              <a:rPr lang="en-US" sz="2400" dirty="0"/>
              <a:t>Fewer than a dozen </a:t>
            </a:r>
            <a:r>
              <a:rPr lang="en-US" sz="2400" i="1" dirty="0"/>
              <a:t>in vitro</a:t>
            </a:r>
            <a:r>
              <a:rPr lang="en-US" sz="2400" dirty="0"/>
              <a:t> studies of the ASF to date</a:t>
            </a:r>
            <a:endParaRPr lang="en-US" sz="2400" b="1" dirty="0"/>
          </a:p>
        </p:txBody>
      </p:sp>
      <p:sp>
        <p:nvSpPr>
          <p:cNvPr id="20" name="TextBox 19"/>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10" name="Rectangle 9"/>
          <p:cNvSpPr/>
          <p:nvPr/>
        </p:nvSpPr>
        <p:spPr>
          <a:xfrm>
            <a:off x="757646" y="2006226"/>
            <a:ext cx="8099482" cy="830997"/>
          </a:xfrm>
          <a:prstGeom prst="rect">
            <a:avLst/>
          </a:prstGeom>
        </p:spPr>
        <p:txBody>
          <a:bodyPr wrap="square">
            <a:spAutoFit/>
          </a:bodyPr>
          <a:lstStyle/>
          <a:p>
            <a:r>
              <a:rPr lang="en-US" sz="2400" dirty="0"/>
              <a:t>Altered </a:t>
            </a:r>
            <a:r>
              <a:rPr lang="en-US" sz="2400" dirty="0" err="1"/>
              <a:t>Schaedler</a:t>
            </a:r>
            <a:r>
              <a:rPr lang="en-US" sz="2400" dirty="0"/>
              <a:t> flora (ASF): 8 bacterial </a:t>
            </a:r>
            <a:r>
              <a:rPr lang="en-US" sz="2400" dirty="0"/>
              <a:t>species used to standardize mice since the </a:t>
            </a:r>
            <a:r>
              <a:rPr lang="en-US" sz="2400" dirty="0"/>
              <a:t>1960s</a:t>
            </a:r>
          </a:p>
        </p:txBody>
      </p:sp>
      <p:sp>
        <p:nvSpPr>
          <p:cNvPr id="12" name="TextBox 11"/>
          <p:cNvSpPr txBox="1"/>
          <p:nvPr/>
        </p:nvSpPr>
        <p:spPr>
          <a:xfrm>
            <a:off x="6199505" y="3153223"/>
            <a:ext cx="2856679" cy="830997"/>
          </a:xfrm>
          <a:prstGeom prst="rect">
            <a:avLst/>
          </a:prstGeom>
          <a:noFill/>
        </p:spPr>
        <p:txBody>
          <a:bodyPr wrap="none" rtlCol="0">
            <a:spAutoFit/>
          </a:bodyPr>
          <a:lstStyle/>
          <a:p>
            <a:pPr algn="ctr"/>
            <a:r>
              <a:rPr lang="en-US" sz="2400" b="1" dirty="0"/>
              <a:t>Start simple: </a:t>
            </a:r>
          </a:p>
          <a:p>
            <a:pPr algn="ctr"/>
            <a:r>
              <a:rPr lang="en-US" sz="2400" b="1" dirty="0"/>
              <a:t>pairwise interactions</a:t>
            </a:r>
            <a:endParaRPr lang="en-US" sz="2400" b="1"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987" y="4483117"/>
            <a:ext cx="1614265" cy="1591564"/>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5410" y="4814732"/>
            <a:ext cx="717104" cy="792570"/>
          </a:xfrm>
          <a:prstGeom prst="rect">
            <a:avLst/>
          </a:prstGeom>
        </p:spPr>
      </p:pic>
      <p:sp>
        <p:nvSpPr>
          <p:cNvPr id="17" name="TextBox 16"/>
          <p:cNvSpPr txBox="1"/>
          <p:nvPr/>
        </p:nvSpPr>
        <p:spPr>
          <a:xfrm>
            <a:off x="2627131" y="4826593"/>
            <a:ext cx="439544" cy="707886"/>
          </a:xfrm>
          <a:prstGeom prst="rect">
            <a:avLst/>
          </a:prstGeom>
          <a:noFill/>
        </p:spPr>
        <p:txBody>
          <a:bodyPr wrap="none" rtlCol="0">
            <a:spAutoFit/>
          </a:bodyPr>
          <a:lstStyle/>
          <a:p>
            <a:r>
              <a:rPr lang="en-US" sz="4000" dirty="0"/>
              <a:t>+</a:t>
            </a:r>
            <a:endParaRPr lang="en-US" sz="4000" dirty="0"/>
          </a:p>
        </p:txBody>
      </p:sp>
      <p:sp>
        <p:nvSpPr>
          <p:cNvPr id="21" name="TextBox 20"/>
          <p:cNvSpPr txBox="1"/>
          <p:nvPr/>
        </p:nvSpPr>
        <p:spPr>
          <a:xfrm>
            <a:off x="597987" y="3854875"/>
            <a:ext cx="2029145" cy="400110"/>
          </a:xfrm>
          <a:prstGeom prst="rect">
            <a:avLst/>
          </a:prstGeom>
          <a:noFill/>
        </p:spPr>
        <p:txBody>
          <a:bodyPr wrap="none" rtlCol="0">
            <a:spAutoFit/>
          </a:bodyPr>
          <a:lstStyle/>
          <a:p>
            <a:r>
              <a:rPr lang="en-US" sz="2000" dirty="0"/>
              <a:t>Germ-free mouse</a:t>
            </a:r>
            <a:endParaRPr lang="en-US" sz="2000" dirty="0"/>
          </a:p>
        </p:txBody>
      </p:sp>
      <p:sp>
        <p:nvSpPr>
          <p:cNvPr id="22" name="TextBox 21"/>
          <p:cNvSpPr txBox="1"/>
          <p:nvPr/>
        </p:nvSpPr>
        <p:spPr>
          <a:xfrm>
            <a:off x="3618475" y="3945164"/>
            <a:ext cx="570990" cy="400110"/>
          </a:xfrm>
          <a:prstGeom prst="rect">
            <a:avLst/>
          </a:prstGeom>
          <a:noFill/>
        </p:spPr>
        <p:txBody>
          <a:bodyPr wrap="none" rtlCol="0">
            <a:spAutoFit/>
          </a:bodyPr>
          <a:lstStyle/>
          <a:p>
            <a:pPr algn="ctr"/>
            <a:r>
              <a:rPr lang="en-US" sz="2000" dirty="0"/>
              <a:t>ASF</a:t>
            </a:r>
          </a:p>
        </p:txBody>
      </p:sp>
      <p:cxnSp>
        <p:nvCxnSpPr>
          <p:cNvPr id="23" name="Straight Arrow Connector 22"/>
          <p:cNvCxnSpPr/>
          <p:nvPr/>
        </p:nvCxnSpPr>
        <p:spPr>
          <a:xfrm flipV="1">
            <a:off x="4860157" y="5141973"/>
            <a:ext cx="1146197" cy="1017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434481" y="4915186"/>
            <a:ext cx="1332416" cy="400110"/>
          </a:xfrm>
          <a:prstGeom prst="rect">
            <a:avLst/>
          </a:prstGeom>
          <a:noFill/>
        </p:spPr>
        <p:txBody>
          <a:bodyPr wrap="none" rtlCol="0">
            <a:spAutoFit/>
          </a:bodyPr>
          <a:lstStyle/>
          <a:p>
            <a:pPr algn="ctr"/>
            <a:r>
              <a:rPr lang="en-US" sz="2000" dirty="0"/>
              <a:t>ASF mouse</a:t>
            </a:r>
          </a:p>
        </p:txBody>
      </p:sp>
      <p:graphicFrame>
        <p:nvGraphicFramePr>
          <p:cNvPr id="26"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54829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grpId="2"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grpId="2" nodeType="withEffect">
                                  <p:stCondLst>
                                    <p:cond delay="0"/>
                                  </p:stCondLst>
                                  <p:childTnLst>
                                    <p:set>
                                      <p:cBhvr>
                                        <p:cTn id="34" dur="1" fill="hold">
                                          <p:stCondLst>
                                            <p:cond delay="0"/>
                                          </p:stCondLst>
                                        </p:cTn>
                                        <p:tgtEl>
                                          <p:spTgt spid="2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4"/>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0" grpId="0"/>
      <p:bldP spid="12" grpId="0"/>
      <p:bldP spid="17" grpId="0"/>
      <p:bldP spid="17" grpId="2"/>
      <p:bldP spid="21" grpId="0"/>
      <p:bldP spid="21" grpId="1"/>
      <p:bldP spid="22" grpId="0"/>
      <p:bldP spid="22" grpId="2"/>
      <p:bldP spid="24" grpId="0"/>
      <p:bldP spid="2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Growth interactions within the ASF</a:t>
            </a:r>
            <a:endParaRPr lang="en-US" dirty="0"/>
          </a:p>
        </p:txBody>
      </p:sp>
      <p:sp>
        <p:nvSpPr>
          <p:cNvPr id="3" name="Content Placeholder 2"/>
          <p:cNvSpPr>
            <a:spLocks noGrp="1"/>
          </p:cNvSpPr>
          <p:nvPr>
            <p:ph idx="1"/>
          </p:nvPr>
        </p:nvSpPr>
        <p:spPr/>
        <p:txBody>
          <a:bodyPr/>
          <a:lstStyle/>
          <a:p>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49" y="1846304"/>
            <a:ext cx="8577868" cy="3329441"/>
          </a:xfrm>
          <a:prstGeom prst="rect">
            <a:avLst/>
          </a:prstGeom>
        </p:spPr>
      </p:pic>
      <p:sp>
        <p:nvSpPr>
          <p:cNvPr id="11" name="Rectangle 10"/>
          <p:cNvSpPr/>
          <p:nvPr/>
        </p:nvSpPr>
        <p:spPr>
          <a:xfrm>
            <a:off x="4298577" y="1690689"/>
            <a:ext cx="4988859" cy="3204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360203" y="5260855"/>
            <a:ext cx="6807569" cy="830997"/>
          </a:xfrm>
          <a:prstGeom prst="rect">
            <a:avLst/>
          </a:prstGeom>
          <a:noFill/>
        </p:spPr>
        <p:txBody>
          <a:bodyPr wrap="none" rtlCol="0">
            <a:spAutoFit/>
          </a:bodyPr>
          <a:lstStyle/>
          <a:p>
            <a:pPr marL="285750" indent="-285750">
              <a:buFont typeface="Arial" charset="0"/>
              <a:buChar char="•"/>
            </a:pPr>
            <a:r>
              <a:rPr lang="en-US" sz="2400" b="1" dirty="0"/>
              <a:t>Most co-cultures had a negative effect on growth</a:t>
            </a:r>
          </a:p>
          <a:p>
            <a:pPr marL="285750" indent="-285750">
              <a:buFont typeface="Arial" charset="0"/>
              <a:buChar char="•"/>
            </a:pPr>
            <a:r>
              <a:rPr lang="en-US" sz="2400" b="1" dirty="0"/>
              <a:t>Only one co-culture had a net-positive interaction</a:t>
            </a:r>
            <a:endParaRPr lang="en-US" sz="2400" b="1" dirty="0"/>
          </a:p>
        </p:txBody>
      </p:sp>
      <p:sp>
        <p:nvSpPr>
          <p:cNvPr id="13" name="Rectangle 12"/>
          <p:cNvSpPr/>
          <p:nvPr/>
        </p:nvSpPr>
        <p:spPr>
          <a:xfrm>
            <a:off x="2227347" y="2420471"/>
            <a:ext cx="923724" cy="126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3389938" y="2420471"/>
            <a:ext cx="1077559" cy="172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7"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8" name="TextBox 17"/>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Tree>
    <p:extLst>
      <p:ext uri="{BB962C8B-B14F-4D97-AF65-F5344CB8AC3E}">
        <p14:creationId xmlns:p14="http://schemas.microsoft.com/office/powerpoint/2010/main" val="186192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610" y="1246972"/>
            <a:ext cx="6901246" cy="5113654"/>
          </a:xfrm>
          <a:prstGeom prst="rect">
            <a:avLst/>
          </a:prstGeom>
        </p:spPr>
      </p:pic>
      <p:sp>
        <p:nvSpPr>
          <p:cNvPr id="2" name="Title 1"/>
          <p:cNvSpPr>
            <a:spLocks noGrp="1"/>
          </p:cNvSpPr>
          <p:nvPr>
            <p:ph type="title"/>
          </p:nvPr>
        </p:nvSpPr>
        <p:spPr>
          <a:xfrm>
            <a:off x="863809" y="0"/>
            <a:ext cx="7416381" cy="1325563"/>
          </a:xfrm>
        </p:spPr>
        <p:txBody>
          <a:bodyPr>
            <a:normAutofit/>
          </a:bodyPr>
          <a:lstStyle/>
          <a:p>
            <a:r>
              <a:rPr lang="en-US" sz="4000" dirty="0"/>
              <a:t>Metabolic profiling of mono- and co-culture supernatant</a:t>
            </a:r>
            <a:endParaRPr lang="en-US" sz="4000" dirty="0"/>
          </a:p>
        </p:txBody>
      </p:sp>
      <p:cxnSp>
        <p:nvCxnSpPr>
          <p:cNvPr id="14" name="Straight Arrow Connector 13"/>
          <p:cNvCxnSpPr/>
          <p:nvPr/>
        </p:nvCxnSpPr>
        <p:spPr>
          <a:xfrm>
            <a:off x="2267228" y="5687569"/>
            <a:ext cx="149191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911282" y="5332973"/>
            <a:ext cx="2203808" cy="338554"/>
          </a:xfrm>
          <a:prstGeom prst="rect">
            <a:avLst/>
          </a:prstGeom>
          <a:noFill/>
        </p:spPr>
        <p:txBody>
          <a:bodyPr wrap="none" rtlCol="0">
            <a:spAutoFit/>
          </a:bodyPr>
          <a:lstStyle/>
          <a:p>
            <a:r>
              <a:rPr lang="en-US" sz="1600" dirty="0"/>
              <a:t>Monoculture separation</a:t>
            </a:r>
            <a:endParaRPr lang="en-US" sz="1600" dirty="0"/>
          </a:p>
        </p:txBody>
      </p:sp>
      <p:cxnSp>
        <p:nvCxnSpPr>
          <p:cNvPr id="18" name="Straight Arrow Connector 17"/>
          <p:cNvCxnSpPr/>
          <p:nvPr/>
        </p:nvCxnSpPr>
        <p:spPr>
          <a:xfrm flipV="1">
            <a:off x="2982315" y="4151023"/>
            <a:ext cx="0" cy="123068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982315" y="4396443"/>
            <a:ext cx="1324080" cy="584775"/>
          </a:xfrm>
          <a:prstGeom prst="rect">
            <a:avLst/>
          </a:prstGeom>
          <a:noFill/>
        </p:spPr>
        <p:txBody>
          <a:bodyPr wrap="none" rtlCol="0">
            <a:spAutoFit/>
          </a:bodyPr>
          <a:lstStyle/>
          <a:p>
            <a:pPr algn="ctr"/>
            <a:r>
              <a:rPr lang="en-US" sz="1600" dirty="0"/>
              <a:t>Co-culture vs.</a:t>
            </a:r>
          </a:p>
          <a:p>
            <a:pPr algn="ctr"/>
            <a:r>
              <a:rPr lang="en-US" sz="1600" dirty="0"/>
              <a:t>monoculture</a:t>
            </a:r>
            <a:endParaRPr lang="en-US" sz="1600" dirty="0"/>
          </a:p>
        </p:txBody>
      </p:sp>
      <p:cxnSp>
        <p:nvCxnSpPr>
          <p:cNvPr id="24" name="Straight Arrow Connector 23"/>
          <p:cNvCxnSpPr/>
          <p:nvPr/>
        </p:nvCxnSpPr>
        <p:spPr>
          <a:xfrm>
            <a:off x="6013845" y="4690397"/>
            <a:ext cx="149191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750287" y="4064650"/>
            <a:ext cx="1956241" cy="584775"/>
          </a:xfrm>
          <a:prstGeom prst="rect">
            <a:avLst/>
          </a:prstGeom>
          <a:noFill/>
        </p:spPr>
        <p:txBody>
          <a:bodyPr wrap="none" rtlCol="0">
            <a:spAutoFit/>
          </a:bodyPr>
          <a:lstStyle/>
          <a:p>
            <a:pPr algn="ctr"/>
            <a:r>
              <a:rPr lang="en-US" sz="1600" dirty="0"/>
              <a:t>Co-cultures similar to</a:t>
            </a:r>
          </a:p>
          <a:p>
            <a:pPr algn="ctr"/>
            <a:r>
              <a:rPr lang="en-US" sz="1600" dirty="0"/>
              <a:t>o</a:t>
            </a:r>
            <a:r>
              <a:rPr lang="en-US" sz="1600" dirty="0"/>
              <a:t>ne monoculture</a:t>
            </a:r>
            <a:endParaRPr lang="en-US" sz="1600" dirty="0"/>
          </a:p>
        </p:txBody>
      </p:sp>
      <p:sp>
        <p:nvSpPr>
          <p:cNvPr id="22" name="Rectangle 21"/>
          <p:cNvSpPr/>
          <p:nvPr/>
        </p:nvSpPr>
        <p:spPr>
          <a:xfrm>
            <a:off x="4743108" y="3122192"/>
            <a:ext cx="3572447" cy="334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3802800" y="3667328"/>
            <a:ext cx="1054006" cy="338554"/>
          </a:xfrm>
          <a:prstGeom prst="rect">
            <a:avLst/>
          </a:prstGeom>
          <a:noFill/>
        </p:spPr>
        <p:txBody>
          <a:bodyPr wrap="none" rtlCol="0">
            <a:spAutoFit/>
          </a:bodyPr>
          <a:lstStyle/>
          <a:p>
            <a:pPr algn="ctr"/>
            <a:r>
              <a:rPr lang="en-US" sz="1600" dirty="0"/>
              <a:t>Co-culture</a:t>
            </a:r>
            <a:endParaRPr lang="en-US" sz="1600" dirty="0"/>
          </a:p>
        </p:txBody>
      </p:sp>
      <p:cxnSp>
        <p:nvCxnSpPr>
          <p:cNvPr id="7" name="Straight Arrow Connector 6"/>
          <p:cNvCxnSpPr/>
          <p:nvPr/>
        </p:nvCxnSpPr>
        <p:spPr>
          <a:xfrm flipH="1" flipV="1">
            <a:off x="3138428" y="3845907"/>
            <a:ext cx="708583" cy="10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29036" y="3093958"/>
            <a:ext cx="5745265" cy="334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itle 1"/>
          <p:cNvSpPr txBox="1">
            <a:spLocks/>
          </p:cNvSpPr>
          <p:nvPr/>
        </p:nvSpPr>
        <p:spPr>
          <a:xfrm>
            <a:off x="-4352952" y="1162843"/>
            <a:ext cx="43295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Metabolite consumption and production in monoculture:</a:t>
            </a:r>
            <a:endParaRPr lang="en-US" sz="2800" dirty="0"/>
          </a:p>
        </p:txBody>
      </p:sp>
      <p:sp>
        <p:nvSpPr>
          <p:cNvPr id="27" name="Title 1"/>
          <p:cNvSpPr txBox="1">
            <a:spLocks/>
          </p:cNvSpPr>
          <p:nvPr/>
        </p:nvSpPr>
        <p:spPr>
          <a:xfrm>
            <a:off x="-4666446" y="2978510"/>
            <a:ext cx="43295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Principal component analysis of mono + co-culture metabolomes:</a:t>
            </a:r>
            <a:endParaRPr lang="en-US" sz="2800" dirty="0"/>
          </a:p>
        </p:txBody>
      </p:sp>
      <p:sp>
        <p:nvSpPr>
          <p:cNvPr id="28" name="Title 1"/>
          <p:cNvSpPr txBox="1">
            <a:spLocks/>
          </p:cNvSpPr>
          <p:nvPr/>
        </p:nvSpPr>
        <p:spPr>
          <a:xfrm>
            <a:off x="4664021" y="4121752"/>
            <a:ext cx="43295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Which metabolites drive the growth interaction?</a:t>
            </a:r>
            <a:endParaRPr lang="en-US" sz="2800" b="1" dirty="0"/>
          </a:p>
        </p:txBody>
      </p:sp>
      <p:graphicFrame>
        <p:nvGraphicFramePr>
          <p:cNvPr id="29"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30" name="TextBox 29"/>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Tree>
    <p:extLst>
      <p:ext uri="{BB962C8B-B14F-4D97-AF65-F5344CB8AC3E}">
        <p14:creationId xmlns:p14="http://schemas.microsoft.com/office/powerpoint/2010/main" val="25706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20" grpId="0"/>
      <p:bldP spid="3" grpId="0" animBg="1"/>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Changes in species abundance confound interpretation of metabolomics data</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7" y="2481514"/>
            <a:ext cx="9035429" cy="2186475"/>
          </a:xfrm>
          <a:prstGeom prst="rect">
            <a:avLst/>
          </a:prstGeom>
        </p:spPr>
      </p:pic>
      <p:sp>
        <p:nvSpPr>
          <p:cNvPr id="17" name="Rectangle 16"/>
          <p:cNvSpPr/>
          <p:nvPr/>
        </p:nvSpPr>
        <p:spPr>
          <a:xfrm>
            <a:off x="2985247" y="2944906"/>
            <a:ext cx="625289" cy="1815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18" name="Rectangle 17"/>
          <p:cNvSpPr/>
          <p:nvPr/>
        </p:nvSpPr>
        <p:spPr>
          <a:xfrm>
            <a:off x="7022726" y="3087627"/>
            <a:ext cx="442291" cy="167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19" name="Rectangle 18"/>
          <p:cNvSpPr/>
          <p:nvPr/>
        </p:nvSpPr>
        <p:spPr>
          <a:xfrm>
            <a:off x="7383944" y="4142258"/>
            <a:ext cx="162145" cy="525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20" name="Rectangle 19"/>
          <p:cNvSpPr/>
          <p:nvPr/>
        </p:nvSpPr>
        <p:spPr>
          <a:xfrm>
            <a:off x="5583890" y="2385588"/>
            <a:ext cx="3511696" cy="2282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21" name="Rectangle 20"/>
          <p:cNvSpPr/>
          <p:nvPr/>
        </p:nvSpPr>
        <p:spPr>
          <a:xfrm>
            <a:off x="1580322" y="2343581"/>
            <a:ext cx="7515264" cy="601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TextBox 21"/>
          <p:cNvSpPr txBox="1"/>
          <p:nvPr/>
        </p:nvSpPr>
        <p:spPr>
          <a:xfrm>
            <a:off x="60159" y="4868312"/>
            <a:ext cx="2428316" cy="707886"/>
          </a:xfrm>
          <a:prstGeom prst="rect">
            <a:avLst/>
          </a:prstGeom>
          <a:noFill/>
        </p:spPr>
        <p:txBody>
          <a:bodyPr wrap="square" rtlCol="0">
            <a:spAutoFit/>
          </a:bodyPr>
          <a:lstStyle/>
          <a:p>
            <a:r>
              <a:rPr lang="en-US" sz="2000" dirty="0"/>
              <a:t>Given a yield-based expectation:</a:t>
            </a:r>
            <a:endParaRPr lang="en-US" sz="2000" dirty="0"/>
          </a:p>
        </p:txBody>
      </p:sp>
      <p:sp>
        <p:nvSpPr>
          <p:cNvPr id="23" name="TextBox 22"/>
          <p:cNvSpPr txBox="1"/>
          <p:nvPr/>
        </p:nvSpPr>
        <p:spPr>
          <a:xfrm>
            <a:off x="2769278" y="4873204"/>
            <a:ext cx="3278825" cy="1015663"/>
          </a:xfrm>
          <a:prstGeom prst="rect">
            <a:avLst/>
          </a:prstGeom>
          <a:noFill/>
        </p:spPr>
        <p:txBody>
          <a:bodyPr wrap="square" rtlCol="0">
            <a:spAutoFit/>
          </a:bodyPr>
          <a:lstStyle/>
          <a:p>
            <a:r>
              <a:rPr lang="en-US" sz="2000" dirty="0"/>
              <a:t>Did </a:t>
            </a:r>
            <a:r>
              <a:rPr lang="en-US" sz="2000" dirty="0" smtClean="0"/>
              <a:t>co-culture enhance </a:t>
            </a:r>
            <a:r>
              <a:rPr lang="en-US" sz="2000" dirty="0"/>
              <a:t>or decrease yield</a:t>
            </a:r>
          </a:p>
          <a:p>
            <a:r>
              <a:rPr lang="en-US" sz="2000" dirty="0"/>
              <a:t>of this </a:t>
            </a:r>
            <a:r>
              <a:rPr lang="en-US" sz="2000" dirty="0" smtClean="0"/>
              <a:t>metabolite</a:t>
            </a:r>
            <a:r>
              <a:rPr lang="en-US" sz="2000" dirty="0"/>
              <a:t>?</a:t>
            </a:r>
            <a:endParaRPr lang="en-US" sz="2000" dirty="0"/>
          </a:p>
        </p:txBody>
      </p:sp>
      <p:sp>
        <p:nvSpPr>
          <p:cNvPr id="24" name="TextBox 23"/>
          <p:cNvSpPr txBox="1"/>
          <p:nvPr/>
        </p:nvSpPr>
        <p:spPr>
          <a:xfrm>
            <a:off x="6273991" y="4881097"/>
            <a:ext cx="2523843" cy="707886"/>
          </a:xfrm>
          <a:prstGeom prst="rect">
            <a:avLst/>
          </a:prstGeom>
          <a:noFill/>
        </p:spPr>
        <p:txBody>
          <a:bodyPr wrap="square" rtlCol="0">
            <a:spAutoFit/>
          </a:bodyPr>
          <a:lstStyle/>
          <a:p>
            <a:r>
              <a:rPr lang="en-US" sz="2000" dirty="0"/>
              <a:t>Did co-culture lead to cross-feeding?</a:t>
            </a:r>
            <a:endParaRPr lang="en-US" sz="2000" dirty="0"/>
          </a:p>
        </p:txBody>
      </p:sp>
      <p:graphicFrame>
        <p:nvGraphicFramePr>
          <p:cNvPr id="15" name="Content Placeholder 3"/>
          <p:cNvGraphicFramePr>
            <a:graphicFrameLocks/>
          </p:cNvGraphicFramePr>
          <p:nvPr>
            <p:extLst>
              <p:ext uri="{D42A27DB-BD31-4B8C-83A1-F6EECF244321}">
                <p14:modId xmlns:p14="http://schemas.microsoft.com/office/powerpoint/2010/main" val="325012296"/>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5" name="TextBox 24"/>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Tree>
    <p:extLst>
      <p:ext uri="{BB962C8B-B14F-4D97-AF65-F5344CB8AC3E}">
        <p14:creationId xmlns:p14="http://schemas.microsoft.com/office/powerpoint/2010/main" val="92117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2" grpId="0"/>
      <p:bldP spid="23"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Why the microbiome?</a:t>
            </a:r>
          </a:p>
          <a:p>
            <a:endParaRPr lang="en-US" dirty="0"/>
          </a:p>
          <a:p>
            <a:r>
              <a:rPr lang="en-US" dirty="0" smtClean="0"/>
              <a:t>State of the field</a:t>
            </a:r>
          </a:p>
          <a:p>
            <a:endParaRPr lang="en-US" dirty="0"/>
          </a:p>
          <a:p>
            <a:r>
              <a:rPr lang="en-US" dirty="0" smtClean="0"/>
              <a:t>Moving forward</a:t>
            </a:r>
            <a:endParaRPr lang="en-US" dirty="0"/>
          </a:p>
        </p:txBody>
      </p:sp>
    </p:spTree>
    <p:extLst>
      <p:ext uri="{BB962C8B-B14F-4D97-AF65-F5344CB8AC3E}">
        <p14:creationId xmlns:p14="http://schemas.microsoft.com/office/powerpoint/2010/main" val="11484929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67155"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202268"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421599" y="5604956"/>
            <a:ext cx="427287" cy="462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p:cNvSpPr>
            <a:spLocks noGrp="1"/>
          </p:cNvSpPr>
          <p:nvPr>
            <p:ph type="title"/>
          </p:nvPr>
        </p:nvSpPr>
        <p:spPr>
          <a:xfrm>
            <a:off x="223900" y="235788"/>
            <a:ext cx="8834805" cy="1325563"/>
          </a:xfrm>
        </p:spPr>
        <p:txBody>
          <a:bodyPr>
            <a:normAutofit/>
          </a:bodyPr>
          <a:lstStyle/>
          <a:p>
            <a:r>
              <a:rPr lang="en-US" dirty="0" smtClean="0"/>
              <a:t>Accounting for species abundance and expected metabolite </a:t>
            </a:r>
            <a:r>
              <a:rPr lang="en-US" dirty="0" smtClean="0"/>
              <a:t>yield </a:t>
            </a:r>
            <a:r>
              <a:rPr lang="en-US" dirty="0" smtClean="0"/>
              <a:t>with ConYE</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00" y="2018285"/>
            <a:ext cx="8943920" cy="3639880"/>
          </a:xfrm>
          <a:prstGeom prst="rect">
            <a:avLst/>
          </a:prstGeom>
        </p:spPr>
      </p:pic>
      <p:sp>
        <p:nvSpPr>
          <p:cNvPr id="17" name="Rectangle 16"/>
          <p:cNvSpPr/>
          <p:nvPr/>
        </p:nvSpPr>
        <p:spPr>
          <a:xfrm>
            <a:off x="8365926" y="2778470"/>
            <a:ext cx="852941" cy="1961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3602720" y="2432354"/>
            <a:ext cx="5471354" cy="3241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p:cNvCxnSpPr/>
          <p:nvPr/>
        </p:nvCxnSpPr>
        <p:spPr>
          <a:xfrm>
            <a:off x="2586365" y="3492930"/>
            <a:ext cx="101635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589178" y="3982949"/>
            <a:ext cx="1243540" cy="53050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flipV="1">
            <a:off x="3358864" y="2334732"/>
            <a:ext cx="5406313" cy="282808"/>
          </a:xfrm>
          <a:prstGeom prst="bentConnector3">
            <a:avLst>
              <a:gd name="adj1" fmla="val 1218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736368" y="2321219"/>
            <a:ext cx="0" cy="4421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Left Bracket 49"/>
          <p:cNvSpPr/>
          <p:nvPr/>
        </p:nvSpPr>
        <p:spPr>
          <a:xfrm rot="5400000">
            <a:off x="8026661" y="2682107"/>
            <a:ext cx="189182" cy="758848"/>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TextBox 50"/>
          <p:cNvSpPr txBox="1"/>
          <p:nvPr/>
        </p:nvSpPr>
        <p:spPr>
          <a:xfrm>
            <a:off x="7909355" y="2655690"/>
            <a:ext cx="623976" cy="369332"/>
          </a:xfrm>
          <a:prstGeom prst="rect">
            <a:avLst/>
          </a:prstGeom>
          <a:noFill/>
        </p:spPr>
        <p:txBody>
          <a:bodyPr wrap="square" rtlCol="0">
            <a:spAutoFit/>
          </a:bodyPr>
          <a:lstStyle/>
          <a:p>
            <a:r>
              <a:rPr lang="en-US" dirty="0"/>
              <a:t>???</a:t>
            </a:r>
            <a:endParaRPr lang="en-US" dirty="0"/>
          </a:p>
        </p:txBody>
      </p:sp>
      <p:sp>
        <p:nvSpPr>
          <p:cNvPr id="2" name="Rounded Rectangle 1"/>
          <p:cNvSpPr/>
          <p:nvPr/>
        </p:nvSpPr>
        <p:spPr>
          <a:xfrm>
            <a:off x="1904593" y="2535368"/>
            <a:ext cx="789169" cy="260109"/>
          </a:xfrm>
          <a:prstGeom prst="roundRect">
            <a:avLst/>
          </a:prstGeom>
          <a:solidFill>
            <a:srgbClr val="F4AA38">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938682" y="2530800"/>
            <a:ext cx="789169" cy="260109"/>
          </a:xfrm>
          <a:prstGeom prst="roundRect">
            <a:avLst/>
          </a:prstGeom>
          <a:solidFill>
            <a:srgbClr val="58B3E2">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6" name="TextBox 25"/>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cxnSp>
        <p:nvCxnSpPr>
          <p:cNvPr id="42" name="Straight Arrow Connector 41"/>
          <p:cNvCxnSpPr/>
          <p:nvPr/>
        </p:nvCxnSpPr>
        <p:spPr>
          <a:xfrm flipV="1">
            <a:off x="8221343" y="4840070"/>
            <a:ext cx="0" cy="98235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a:off x="722312" y="5421636"/>
            <a:ext cx="7499031" cy="384862"/>
          </a:xfrm>
          <a:prstGeom prst="bentConnector3">
            <a:avLst>
              <a:gd name="adj1" fmla="val 529"/>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1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0" grpId="0" animBg="1"/>
      <p:bldP spid="51" grpId="0"/>
      <p:bldP spid="2" grpId="0" animBg="1"/>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67155"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202268" y="201951"/>
            <a:ext cx="480530" cy="57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38013" r="41676" b="57077"/>
          <a:stretch/>
        </p:blipFill>
        <p:spPr>
          <a:xfrm>
            <a:off x="3370994" y="1935736"/>
            <a:ext cx="2402012" cy="2229979"/>
          </a:xfrm>
          <a:prstGeom prst="rect">
            <a:avLst/>
          </a:prstGeom>
        </p:spPr>
      </p:pic>
      <p:sp>
        <p:nvSpPr>
          <p:cNvPr id="3" name="TextBox 2"/>
          <p:cNvSpPr txBox="1"/>
          <p:nvPr/>
        </p:nvSpPr>
        <p:spPr>
          <a:xfrm>
            <a:off x="5554584" y="5020897"/>
            <a:ext cx="3887300" cy="923330"/>
          </a:xfrm>
          <a:prstGeom prst="rect">
            <a:avLst/>
          </a:prstGeom>
          <a:noFill/>
        </p:spPr>
        <p:txBody>
          <a:bodyPr wrap="square" rtlCol="0">
            <a:spAutoFit/>
          </a:bodyPr>
          <a:lstStyle/>
          <a:p>
            <a:r>
              <a:rPr lang="en-US" b="1" dirty="0"/>
              <a:t>Less consumption than expected suggests increased biomass yield or use of alternative energy sources</a:t>
            </a:r>
            <a:endParaRPr lang="en-US" b="1" dirty="0"/>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38013" t="47267" r="45504" b="26759"/>
          <a:stretch/>
        </p:blipFill>
        <p:spPr>
          <a:xfrm>
            <a:off x="3230611" y="4293221"/>
            <a:ext cx="2423843" cy="1677946"/>
          </a:xfrm>
          <a:prstGeom prst="rect">
            <a:avLst/>
          </a:prstGeom>
        </p:spPr>
      </p:pic>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58412" r="20166" b="49630"/>
          <a:stretch/>
        </p:blipFill>
        <p:spPr>
          <a:xfrm>
            <a:off x="5828875" y="1582865"/>
            <a:ext cx="3220686" cy="3326987"/>
          </a:xfrm>
          <a:prstGeom prst="rect">
            <a:avLst/>
          </a:prstGeom>
        </p:spPr>
      </p:pic>
      <p:graphicFrame>
        <p:nvGraphicFramePr>
          <p:cNvPr id="16"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7" name="TextBox 16"/>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r="63799"/>
          <a:stretch/>
        </p:blipFill>
        <p:spPr>
          <a:xfrm>
            <a:off x="223900" y="2018285"/>
            <a:ext cx="3237757" cy="3639880"/>
          </a:xfrm>
          <a:prstGeom prst="rect">
            <a:avLst/>
          </a:prstGeom>
        </p:spPr>
      </p:pic>
      <p:sp>
        <p:nvSpPr>
          <p:cNvPr id="22" name="Title 1"/>
          <p:cNvSpPr txBox="1">
            <a:spLocks/>
          </p:cNvSpPr>
          <p:nvPr/>
        </p:nvSpPr>
        <p:spPr>
          <a:xfrm>
            <a:off x="223900" y="235788"/>
            <a:ext cx="88348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Accounting for species abundance and expected metabolite yield with ConYE</a:t>
            </a:r>
            <a:endParaRPr lang="en-US" dirty="0"/>
          </a:p>
        </p:txBody>
      </p:sp>
    </p:spTree>
    <p:extLst>
      <p:ext uri="{BB962C8B-B14F-4D97-AF65-F5344CB8AC3E}">
        <p14:creationId xmlns:p14="http://schemas.microsoft.com/office/powerpoint/2010/main" val="214264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137" y="365126"/>
            <a:ext cx="8196943" cy="1325563"/>
          </a:xfrm>
        </p:spPr>
        <p:txBody>
          <a:bodyPr>
            <a:noAutofit/>
          </a:bodyPr>
          <a:lstStyle/>
          <a:p>
            <a:r>
              <a:rPr lang="en-US" sz="4000" dirty="0" smtClean="0"/>
              <a:t>Resource utilization in co-cultures with positive growth interactions</a:t>
            </a:r>
            <a:endParaRPr lang="en-US" sz="40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t="5023" r="65955" b="51171"/>
          <a:stretch/>
        </p:blipFill>
        <p:spPr>
          <a:xfrm>
            <a:off x="1228932" y="1619843"/>
            <a:ext cx="2916788" cy="2999660"/>
          </a:xfrm>
          <a:prstGeom prst="rect">
            <a:avLst/>
          </a:prstGeom>
        </p:spPr>
      </p:pic>
      <p:cxnSp>
        <p:nvCxnSpPr>
          <p:cNvPr id="13" name="Straight Arrow Connector 12"/>
          <p:cNvCxnSpPr/>
          <p:nvPr/>
        </p:nvCxnSpPr>
        <p:spPr>
          <a:xfrm flipV="1">
            <a:off x="1813997" y="4877569"/>
            <a:ext cx="2202834" cy="815"/>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032634" y="4975111"/>
            <a:ext cx="1486561" cy="584775"/>
          </a:xfrm>
          <a:prstGeom prst="rect">
            <a:avLst/>
          </a:prstGeom>
          <a:noFill/>
        </p:spPr>
        <p:txBody>
          <a:bodyPr wrap="none" rtlCol="0">
            <a:spAutoFit/>
          </a:bodyPr>
          <a:lstStyle/>
          <a:p>
            <a:pPr algn="ctr"/>
            <a:r>
              <a:rPr lang="en-US" sz="1600" dirty="0"/>
              <a:t>More abundant</a:t>
            </a:r>
          </a:p>
          <a:p>
            <a:pPr algn="ctr"/>
            <a:r>
              <a:rPr lang="en-US" sz="1600" dirty="0"/>
              <a:t>than expected</a:t>
            </a:r>
            <a:endParaRPr lang="en-US" sz="1600" dirty="0"/>
          </a:p>
        </p:txBody>
      </p:sp>
      <p:sp>
        <p:nvSpPr>
          <p:cNvPr id="16" name="TextBox 15"/>
          <p:cNvSpPr txBox="1"/>
          <p:nvPr/>
        </p:nvSpPr>
        <p:spPr>
          <a:xfrm>
            <a:off x="1423100" y="4960028"/>
            <a:ext cx="1380250" cy="584775"/>
          </a:xfrm>
          <a:prstGeom prst="rect">
            <a:avLst/>
          </a:prstGeom>
          <a:noFill/>
        </p:spPr>
        <p:txBody>
          <a:bodyPr wrap="none" rtlCol="0">
            <a:spAutoFit/>
          </a:bodyPr>
          <a:lstStyle/>
          <a:p>
            <a:pPr algn="ctr"/>
            <a:r>
              <a:rPr lang="en-US" sz="1600" dirty="0"/>
              <a:t>Less abundant</a:t>
            </a:r>
          </a:p>
          <a:p>
            <a:pPr algn="ctr"/>
            <a:r>
              <a:rPr lang="en-US" sz="1600" dirty="0"/>
              <a:t>than expected</a:t>
            </a:r>
            <a:endParaRPr lang="en-US" sz="1600" dirty="0"/>
          </a:p>
        </p:txBody>
      </p:sp>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35550" t="5023" r="31645" b="51171"/>
          <a:stretch/>
        </p:blipFill>
        <p:spPr>
          <a:xfrm>
            <a:off x="4755765" y="1619843"/>
            <a:ext cx="2823697" cy="3013822"/>
          </a:xfrm>
          <a:prstGeom prst="rect">
            <a:avLst/>
          </a:prstGeom>
        </p:spPr>
      </p:pic>
      <p:cxnSp>
        <p:nvCxnSpPr>
          <p:cNvPr id="25" name="Straight Arrow Connector 24"/>
          <p:cNvCxnSpPr/>
          <p:nvPr/>
        </p:nvCxnSpPr>
        <p:spPr>
          <a:xfrm flipV="1">
            <a:off x="1101912" y="1817754"/>
            <a:ext cx="0" cy="26221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124596" y="2805676"/>
            <a:ext cx="1217193" cy="646331"/>
          </a:xfrm>
          <a:prstGeom prst="rect">
            <a:avLst/>
          </a:prstGeom>
          <a:noFill/>
        </p:spPr>
        <p:txBody>
          <a:bodyPr wrap="none" rtlCol="0">
            <a:spAutoFit/>
          </a:bodyPr>
          <a:lstStyle/>
          <a:p>
            <a:pPr algn="ctr"/>
            <a:r>
              <a:rPr lang="en-US" dirty="0"/>
              <a:t>Decreasing</a:t>
            </a:r>
          </a:p>
          <a:p>
            <a:pPr algn="ctr"/>
            <a:r>
              <a:rPr lang="en-US" dirty="0"/>
              <a:t>p-value</a:t>
            </a:r>
            <a:endParaRPr lang="en-US" dirty="0"/>
          </a:p>
        </p:txBody>
      </p:sp>
      <p:sp>
        <p:nvSpPr>
          <p:cNvPr id="27" name="TextBox 26"/>
          <p:cNvSpPr txBox="1"/>
          <p:nvPr/>
        </p:nvSpPr>
        <p:spPr>
          <a:xfrm>
            <a:off x="859638" y="5683302"/>
            <a:ext cx="7515043" cy="461665"/>
          </a:xfrm>
          <a:prstGeom prst="rect">
            <a:avLst/>
          </a:prstGeom>
          <a:noFill/>
        </p:spPr>
        <p:txBody>
          <a:bodyPr wrap="square" rtlCol="0">
            <a:spAutoFit/>
          </a:bodyPr>
          <a:lstStyle/>
          <a:p>
            <a:r>
              <a:rPr lang="en-US" sz="2400" b="1" dirty="0"/>
              <a:t>Species generate biomass more efficiently in co-culture</a:t>
            </a:r>
          </a:p>
        </p:txBody>
      </p:sp>
      <p:graphicFrame>
        <p:nvGraphicFramePr>
          <p:cNvPr id="24"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32" name="TextBox 31"/>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cxnSp>
        <p:nvCxnSpPr>
          <p:cNvPr id="35" name="Straight Arrow Connector 34"/>
          <p:cNvCxnSpPr/>
          <p:nvPr/>
        </p:nvCxnSpPr>
        <p:spPr>
          <a:xfrm flipV="1">
            <a:off x="5152366" y="4877569"/>
            <a:ext cx="2202834" cy="815"/>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371003" y="4975111"/>
            <a:ext cx="1486561" cy="584775"/>
          </a:xfrm>
          <a:prstGeom prst="rect">
            <a:avLst/>
          </a:prstGeom>
          <a:noFill/>
        </p:spPr>
        <p:txBody>
          <a:bodyPr wrap="none" rtlCol="0">
            <a:spAutoFit/>
          </a:bodyPr>
          <a:lstStyle/>
          <a:p>
            <a:pPr algn="ctr"/>
            <a:r>
              <a:rPr lang="en-US" sz="1600" dirty="0"/>
              <a:t>More abundant</a:t>
            </a:r>
          </a:p>
          <a:p>
            <a:pPr algn="ctr"/>
            <a:r>
              <a:rPr lang="en-US" sz="1600" dirty="0"/>
              <a:t>than expected</a:t>
            </a:r>
            <a:endParaRPr lang="en-US" sz="1600" dirty="0"/>
          </a:p>
        </p:txBody>
      </p:sp>
      <p:sp>
        <p:nvSpPr>
          <p:cNvPr id="37" name="TextBox 36"/>
          <p:cNvSpPr txBox="1"/>
          <p:nvPr/>
        </p:nvSpPr>
        <p:spPr>
          <a:xfrm>
            <a:off x="4761469" y="4960028"/>
            <a:ext cx="1380250" cy="584775"/>
          </a:xfrm>
          <a:prstGeom prst="rect">
            <a:avLst/>
          </a:prstGeom>
          <a:noFill/>
        </p:spPr>
        <p:txBody>
          <a:bodyPr wrap="none" rtlCol="0">
            <a:spAutoFit/>
          </a:bodyPr>
          <a:lstStyle/>
          <a:p>
            <a:pPr algn="ctr"/>
            <a:r>
              <a:rPr lang="en-US" sz="1600" dirty="0"/>
              <a:t>Less abundant</a:t>
            </a:r>
          </a:p>
          <a:p>
            <a:pPr algn="ctr"/>
            <a:r>
              <a:rPr lang="en-US" sz="1600" dirty="0"/>
              <a:t>than expected</a:t>
            </a:r>
            <a:endParaRPr lang="en-US" sz="1600" dirty="0"/>
          </a:p>
        </p:txBody>
      </p:sp>
    </p:spTree>
    <p:extLst>
      <p:ext uri="{BB962C8B-B14F-4D97-AF65-F5344CB8AC3E}">
        <p14:creationId xmlns:p14="http://schemas.microsoft.com/office/powerpoint/2010/main" val="60636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6" grpId="0"/>
      <p:bldP spid="27" grpId="0"/>
      <p:bldP spid="36" grpId="0"/>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443"/>
          <a:stretch/>
        </p:blipFill>
        <p:spPr>
          <a:xfrm>
            <a:off x="3877887" y="1202780"/>
            <a:ext cx="5106873" cy="3908814"/>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69158" t="5023" r="-685" b="51171"/>
          <a:stretch/>
        </p:blipFill>
        <p:spPr>
          <a:xfrm>
            <a:off x="1045030" y="2147378"/>
            <a:ext cx="2555056" cy="2837643"/>
          </a:xfrm>
          <a:prstGeom prst="rect">
            <a:avLst/>
          </a:prstGeom>
        </p:spPr>
      </p:pic>
      <p:cxnSp>
        <p:nvCxnSpPr>
          <p:cNvPr id="13" name="Straight Arrow Connector 12"/>
          <p:cNvCxnSpPr/>
          <p:nvPr/>
        </p:nvCxnSpPr>
        <p:spPr>
          <a:xfrm>
            <a:off x="1197636" y="5172938"/>
            <a:ext cx="2468880"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40197" y="5360856"/>
            <a:ext cx="1654364" cy="646331"/>
          </a:xfrm>
          <a:prstGeom prst="rect">
            <a:avLst/>
          </a:prstGeom>
          <a:noFill/>
        </p:spPr>
        <p:txBody>
          <a:bodyPr wrap="none" rtlCol="0">
            <a:spAutoFit/>
          </a:bodyPr>
          <a:lstStyle/>
          <a:p>
            <a:pPr algn="ctr"/>
            <a:r>
              <a:rPr lang="en-US" dirty="0"/>
              <a:t>More abundant</a:t>
            </a:r>
          </a:p>
          <a:p>
            <a:pPr algn="ctr"/>
            <a:r>
              <a:rPr lang="en-US" dirty="0"/>
              <a:t>than expected</a:t>
            </a:r>
            <a:endParaRPr lang="en-US" dirty="0"/>
          </a:p>
        </p:txBody>
      </p:sp>
      <p:sp>
        <p:nvSpPr>
          <p:cNvPr id="15" name="TextBox 14"/>
          <p:cNvSpPr txBox="1"/>
          <p:nvPr/>
        </p:nvSpPr>
        <p:spPr>
          <a:xfrm>
            <a:off x="545153" y="5360856"/>
            <a:ext cx="1527020" cy="646331"/>
          </a:xfrm>
          <a:prstGeom prst="rect">
            <a:avLst/>
          </a:prstGeom>
          <a:noFill/>
        </p:spPr>
        <p:txBody>
          <a:bodyPr wrap="none" rtlCol="0">
            <a:spAutoFit/>
          </a:bodyPr>
          <a:lstStyle/>
          <a:p>
            <a:pPr algn="ctr"/>
            <a:r>
              <a:rPr lang="en-US" dirty="0"/>
              <a:t>Less abundant</a:t>
            </a:r>
          </a:p>
          <a:p>
            <a:pPr algn="ctr"/>
            <a:r>
              <a:rPr lang="en-US" dirty="0"/>
              <a:t>than expected</a:t>
            </a:r>
            <a:endParaRPr lang="en-US" dirty="0"/>
          </a:p>
        </p:txBody>
      </p:sp>
      <p:cxnSp>
        <p:nvCxnSpPr>
          <p:cNvPr id="16" name="Straight Arrow Connector 15"/>
          <p:cNvCxnSpPr/>
          <p:nvPr/>
        </p:nvCxnSpPr>
        <p:spPr>
          <a:xfrm flipV="1">
            <a:off x="858102" y="2282199"/>
            <a:ext cx="0" cy="26221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191055" y="3270121"/>
            <a:ext cx="1217193" cy="646331"/>
          </a:xfrm>
          <a:prstGeom prst="rect">
            <a:avLst/>
          </a:prstGeom>
          <a:noFill/>
        </p:spPr>
        <p:txBody>
          <a:bodyPr wrap="none" rtlCol="0">
            <a:spAutoFit/>
          </a:bodyPr>
          <a:lstStyle/>
          <a:p>
            <a:pPr algn="ctr"/>
            <a:r>
              <a:rPr lang="en-US" dirty="0"/>
              <a:t>Decreasing</a:t>
            </a:r>
          </a:p>
          <a:p>
            <a:pPr algn="ctr"/>
            <a:r>
              <a:rPr lang="en-US" dirty="0"/>
              <a:t>p-value</a:t>
            </a:r>
            <a:endParaRPr lang="en-US" dirty="0"/>
          </a:p>
        </p:txBody>
      </p:sp>
      <p:sp>
        <p:nvSpPr>
          <p:cNvPr id="18" name="Title 1"/>
          <p:cNvSpPr>
            <a:spLocks noGrp="1"/>
          </p:cNvSpPr>
          <p:nvPr>
            <p:ph type="title"/>
          </p:nvPr>
        </p:nvSpPr>
        <p:spPr>
          <a:xfrm>
            <a:off x="94376" y="-89234"/>
            <a:ext cx="10515600" cy="1325563"/>
          </a:xfrm>
        </p:spPr>
        <p:txBody>
          <a:bodyPr>
            <a:normAutofit/>
          </a:bodyPr>
          <a:lstStyle/>
          <a:p>
            <a:r>
              <a:rPr lang="en-US" dirty="0" smtClean="0"/>
              <a:t>Evidence for cross-feeding from ConYE</a:t>
            </a:r>
            <a:endParaRPr lang="en-US"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879" y="1086324"/>
            <a:ext cx="1871872" cy="718828"/>
          </a:xfrm>
          <a:prstGeom prst="rect">
            <a:avLst/>
          </a:prstGeom>
        </p:spPr>
      </p:pic>
      <p:graphicFrame>
        <p:nvGraphicFramePr>
          <p:cNvPr id="21"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2" name="TextBox 21"/>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Tree>
    <p:extLst>
      <p:ext uri="{BB962C8B-B14F-4D97-AF65-F5344CB8AC3E}">
        <p14:creationId xmlns:p14="http://schemas.microsoft.com/office/powerpoint/2010/main" val="48856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Putative cross-fed metabolites that improved growth of ASF356 co-cultured with ASF519</a:t>
            </a:r>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69027" t="51189" b="3177"/>
          <a:stretch/>
        </p:blipFill>
        <p:spPr>
          <a:xfrm>
            <a:off x="940178" y="1891664"/>
            <a:ext cx="2702214" cy="3182225"/>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1966" t="90931" r="27756" b="-68"/>
          <a:stretch/>
        </p:blipFill>
        <p:spPr>
          <a:xfrm>
            <a:off x="5479868" y="1974737"/>
            <a:ext cx="3461658" cy="531713"/>
          </a:xfrm>
          <a:prstGeom prst="rect">
            <a:avLst/>
          </a:prstGeom>
        </p:spPr>
      </p:pic>
      <p:sp>
        <p:nvSpPr>
          <p:cNvPr id="6" name="TextBox 5"/>
          <p:cNvSpPr txBox="1"/>
          <p:nvPr/>
        </p:nvSpPr>
        <p:spPr>
          <a:xfrm>
            <a:off x="5847207" y="2355478"/>
            <a:ext cx="814647" cy="300082"/>
          </a:xfrm>
          <a:prstGeom prst="rect">
            <a:avLst/>
          </a:prstGeom>
          <a:noFill/>
        </p:spPr>
        <p:txBody>
          <a:bodyPr wrap="none" rtlCol="0">
            <a:spAutoFit/>
          </a:bodyPr>
          <a:lstStyle/>
          <a:p>
            <a:r>
              <a:rPr lang="en-US" sz="1350" dirty="0"/>
              <a:t>(</a:t>
            </a:r>
            <a:r>
              <a:rPr lang="en-US" sz="1350" dirty="0">
                <a:solidFill>
                  <a:srgbClr val="5AB4E6"/>
                </a:solidFill>
              </a:rPr>
              <a:t>ASF519</a:t>
            </a:r>
            <a:r>
              <a:rPr lang="en-US" sz="1350" dirty="0"/>
              <a:t>)</a:t>
            </a:r>
            <a:endParaRPr lang="en-US" sz="1350" dirty="0"/>
          </a:p>
        </p:txBody>
      </p:sp>
      <p:sp>
        <p:nvSpPr>
          <p:cNvPr id="14" name="Rectangle 13"/>
          <p:cNvSpPr/>
          <p:nvPr/>
        </p:nvSpPr>
        <p:spPr>
          <a:xfrm>
            <a:off x="8108026" y="2355478"/>
            <a:ext cx="814647" cy="300082"/>
          </a:xfrm>
          <a:prstGeom prst="rect">
            <a:avLst/>
          </a:prstGeom>
        </p:spPr>
        <p:txBody>
          <a:bodyPr wrap="none">
            <a:spAutoFit/>
          </a:bodyPr>
          <a:lstStyle/>
          <a:p>
            <a:r>
              <a:rPr lang="en-US" sz="1350" dirty="0"/>
              <a:t>(</a:t>
            </a:r>
            <a:r>
              <a:rPr lang="en-US" sz="1350" dirty="0">
                <a:solidFill>
                  <a:srgbClr val="E7A125"/>
                </a:solidFill>
              </a:rPr>
              <a:t>ASF356</a:t>
            </a:r>
            <a:r>
              <a:rPr lang="en-US" sz="1350" dirty="0"/>
              <a:t>)</a:t>
            </a:r>
            <a:endParaRPr lang="en-US" sz="1350" dirty="0"/>
          </a:p>
        </p:txBody>
      </p:sp>
      <p:cxnSp>
        <p:nvCxnSpPr>
          <p:cNvPr id="15" name="Straight Arrow Connector 14"/>
          <p:cNvCxnSpPr/>
          <p:nvPr/>
        </p:nvCxnSpPr>
        <p:spPr>
          <a:xfrm>
            <a:off x="1440954" y="5286704"/>
            <a:ext cx="1851660"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84870" y="5371747"/>
            <a:ext cx="1286955" cy="507831"/>
          </a:xfrm>
          <a:prstGeom prst="rect">
            <a:avLst/>
          </a:prstGeom>
          <a:noFill/>
        </p:spPr>
        <p:txBody>
          <a:bodyPr wrap="none" rtlCol="0">
            <a:spAutoFit/>
          </a:bodyPr>
          <a:lstStyle/>
          <a:p>
            <a:pPr algn="ctr"/>
            <a:r>
              <a:rPr lang="en-US" sz="1350" dirty="0"/>
              <a:t>More abundant</a:t>
            </a:r>
          </a:p>
          <a:p>
            <a:pPr algn="ctr"/>
            <a:r>
              <a:rPr lang="en-US" sz="1350" dirty="0"/>
              <a:t>than expected</a:t>
            </a:r>
            <a:endParaRPr lang="en-US" sz="1350" dirty="0"/>
          </a:p>
        </p:txBody>
      </p:sp>
      <p:sp>
        <p:nvSpPr>
          <p:cNvPr id="17" name="TextBox 16"/>
          <p:cNvSpPr txBox="1"/>
          <p:nvPr/>
        </p:nvSpPr>
        <p:spPr>
          <a:xfrm>
            <a:off x="852927" y="5371747"/>
            <a:ext cx="1196226" cy="507831"/>
          </a:xfrm>
          <a:prstGeom prst="rect">
            <a:avLst/>
          </a:prstGeom>
          <a:noFill/>
        </p:spPr>
        <p:txBody>
          <a:bodyPr wrap="none" rtlCol="0">
            <a:spAutoFit/>
          </a:bodyPr>
          <a:lstStyle/>
          <a:p>
            <a:pPr algn="ctr"/>
            <a:r>
              <a:rPr lang="en-US" sz="1350" dirty="0"/>
              <a:t>Less abundant</a:t>
            </a:r>
          </a:p>
          <a:p>
            <a:pPr algn="ctr"/>
            <a:r>
              <a:rPr lang="en-US" sz="1350" dirty="0"/>
              <a:t>than expected</a:t>
            </a:r>
            <a:endParaRPr lang="en-US" sz="1350" dirty="0"/>
          </a:p>
        </p:txBody>
      </p:sp>
      <p:cxnSp>
        <p:nvCxnSpPr>
          <p:cNvPr id="18" name="Straight Arrow Connector 17"/>
          <p:cNvCxnSpPr/>
          <p:nvPr/>
        </p:nvCxnSpPr>
        <p:spPr>
          <a:xfrm flipV="1">
            <a:off x="806305" y="2660093"/>
            <a:ext cx="0" cy="19666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6200000">
            <a:off x="-4054" y="3389493"/>
            <a:ext cx="959878" cy="507831"/>
          </a:xfrm>
          <a:prstGeom prst="rect">
            <a:avLst/>
          </a:prstGeom>
          <a:noFill/>
        </p:spPr>
        <p:txBody>
          <a:bodyPr wrap="none" rtlCol="0">
            <a:spAutoFit/>
          </a:bodyPr>
          <a:lstStyle/>
          <a:p>
            <a:pPr algn="ctr"/>
            <a:r>
              <a:rPr lang="en-US" sz="1350" dirty="0"/>
              <a:t>Decreasing</a:t>
            </a:r>
          </a:p>
          <a:p>
            <a:pPr algn="ctr"/>
            <a:r>
              <a:rPr lang="en-US" sz="1350" dirty="0"/>
              <a:t>p-value</a:t>
            </a:r>
            <a:endParaRPr lang="en-US" sz="1350" dirty="0"/>
          </a:p>
        </p:txBody>
      </p:sp>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893" t="17255" r="893" b="9200"/>
          <a:stretch/>
        </p:blipFill>
        <p:spPr>
          <a:xfrm>
            <a:off x="4165502" y="3322213"/>
            <a:ext cx="4386085" cy="2726587"/>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2682" y="2034287"/>
            <a:ext cx="1344235" cy="1242547"/>
          </a:xfrm>
          <a:prstGeom prst="rect">
            <a:avLst/>
          </a:prstGeom>
        </p:spPr>
      </p:pic>
      <p:graphicFrame>
        <p:nvGraphicFramePr>
          <p:cNvPr id="20" name="Content Placeholder 3"/>
          <p:cNvGraphicFramePr>
            <a:graphicFrameLocks/>
          </p:cNvGraphicFramePr>
          <p:nvPr>
            <p:extLst>
              <p:ext uri="{D42A27DB-BD31-4B8C-83A1-F6EECF244321}">
                <p14:modId xmlns:p14="http://schemas.microsoft.com/office/powerpoint/2010/main" val="312181368"/>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1" name="TextBox 20"/>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Tree>
    <p:extLst>
      <p:ext uri="{BB962C8B-B14F-4D97-AF65-F5344CB8AC3E}">
        <p14:creationId xmlns:p14="http://schemas.microsoft.com/office/powerpoint/2010/main" val="132688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Putative cross-fed metabolites that improved growth of ASF356 co-cultured with ASF519</a:t>
            </a:r>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69027" t="51189" b="3177"/>
          <a:stretch/>
        </p:blipFill>
        <p:spPr>
          <a:xfrm>
            <a:off x="940178" y="1891664"/>
            <a:ext cx="2702214" cy="3182225"/>
          </a:xfrm>
          <a:prstGeom prst="rect">
            <a:avLst/>
          </a:prstGeom>
        </p:spPr>
      </p:pic>
      <p:cxnSp>
        <p:nvCxnSpPr>
          <p:cNvPr id="15" name="Straight Arrow Connector 14"/>
          <p:cNvCxnSpPr/>
          <p:nvPr/>
        </p:nvCxnSpPr>
        <p:spPr>
          <a:xfrm>
            <a:off x="1440954" y="5286704"/>
            <a:ext cx="1851660"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84870" y="5371747"/>
            <a:ext cx="1286955" cy="507831"/>
          </a:xfrm>
          <a:prstGeom prst="rect">
            <a:avLst/>
          </a:prstGeom>
          <a:noFill/>
        </p:spPr>
        <p:txBody>
          <a:bodyPr wrap="none" rtlCol="0">
            <a:spAutoFit/>
          </a:bodyPr>
          <a:lstStyle/>
          <a:p>
            <a:pPr algn="ctr"/>
            <a:r>
              <a:rPr lang="en-US" sz="1350" dirty="0"/>
              <a:t>More abundant</a:t>
            </a:r>
          </a:p>
          <a:p>
            <a:pPr algn="ctr"/>
            <a:r>
              <a:rPr lang="en-US" sz="1350" dirty="0"/>
              <a:t>than expected</a:t>
            </a:r>
            <a:endParaRPr lang="en-US" sz="1350" dirty="0"/>
          </a:p>
        </p:txBody>
      </p:sp>
      <p:sp>
        <p:nvSpPr>
          <p:cNvPr id="17" name="TextBox 16"/>
          <p:cNvSpPr txBox="1"/>
          <p:nvPr/>
        </p:nvSpPr>
        <p:spPr>
          <a:xfrm>
            <a:off x="852927" y="5371747"/>
            <a:ext cx="1196226" cy="507831"/>
          </a:xfrm>
          <a:prstGeom prst="rect">
            <a:avLst/>
          </a:prstGeom>
          <a:noFill/>
        </p:spPr>
        <p:txBody>
          <a:bodyPr wrap="none" rtlCol="0">
            <a:spAutoFit/>
          </a:bodyPr>
          <a:lstStyle/>
          <a:p>
            <a:pPr algn="ctr"/>
            <a:r>
              <a:rPr lang="en-US" sz="1350" dirty="0"/>
              <a:t>Less abundant</a:t>
            </a:r>
          </a:p>
          <a:p>
            <a:pPr algn="ctr"/>
            <a:r>
              <a:rPr lang="en-US" sz="1350" dirty="0"/>
              <a:t>than expected</a:t>
            </a:r>
            <a:endParaRPr lang="en-US" sz="1350" dirty="0"/>
          </a:p>
        </p:txBody>
      </p:sp>
      <p:cxnSp>
        <p:nvCxnSpPr>
          <p:cNvPr id="18" name="Straight Arrow Connector 17"/>
          <p:cNvCxnSpPr/>
          <p:nvPr/>
        </p:nvCxnSpPr>
        <p:spPr>
          <a:xfrm flipV="1">
            <a:off x="806305" y="2660093"/>
            <a:ext cx="0" cy="19666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6200000">
            <a:off x="-4054" y="3389493"/>
            <a:ext cx="959878" cy="507831"/>
          </a:xfrm>
          <a:prstGeom prst="rect">
            <a:avLst/>
          </a:prstGeom>
          <a:noFill/>
        </p:spPr>
        <p:txBody>
          <a:bodyPr wrap="none" rtlCol="0">
            <a:spAutoFit/>
          </a:bodyPr>
          <a:lstStyle/>
          <a:p>
            <a:pPr algn="ctr"/>
            <a:r>
              <a:rPr lang="en-US" sz="1350" dirty="0"/>
              <a:t>Decreasing</a:t>
            </a:r>
          </a:p>
          <a:p>
            <a:pPr algn="ctr"/>
            <a:r>
              <a:rPr lang="en-US" sz="1350" dirty="0"/>
              <a:t>p-value</a:t>
            </a:r>
            <a:endParaRPr lang="en-US" sz="1350" dirty="0"/>
          </a:p>
        </p:txBody>
      </p:sp>
      <p:graphicFrame>
        <p:nvGraphicFramePr>
          <p:cNvPr id="20"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21" name="TextBox 20"/>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22" name="TextBox 21"/>
          <p:cNvSpPr txBox="1"/>
          <p:nvPr/>
        </p:nvSpPr>
        <p:spPr>
          <a:xfrm>
            <a:off x="5909222" y="2265960"/>
            <a:ext cx="3168907" cy="2862322"/>
          </a:xfrm>
          <a:prstGeom prst="rect">
            <a:avLst/>
          </a:prstGeom>
          <a:noFill/>
        </p:spPr>
        <p:txBody>
          <a:bodyPr wrap="square" rtlCol="0">
            <a:spAutoFit/>
          </a:bodyPr>
          <a:lstStyle/>
          <a:p>
            <a:pPr marL="214313" indent="-214313">
              <a:buFont typeface="Arial" charset="0"/>
              <a:buChar char="•"/>
            </a:pPr>
            <a:r>
              <a:rPr lang="en-US" dirty="0"/>
              <a:t>ASF356 belongs to the genus </a:t>
            </a:r>
            <a:r>
              <a:rPr lang="en-US" i="1" dirty="0"/>
              <a:t>Clostridium, </a:t>
            </a:r>
            <a:r>
              <a:rPr lang="en-US" dirty="0"/>
              <a:t>which are known to be highly </a:t>
            </a:r>
            <a:r>
              <a:rPr lang="en-US" u="sng" dirty="0"/>
              <a:t>proteolytic</a:t>
            </a:r>
          </a:p>
          <a:p>
            <a:pPr marL="214313" indent="-214313">
              <a:buFont typeface="Arial" charset="0"/>
              <a:buChar char="•"/>
            </a:pPr>
            <a:r>
              <a:rPr lang="en-US" dirty="0"/>
              <a:t>Stickland fermentation: identified in 1934 in </a:t>
            </a:r>
            <a:r>
              <a:rPr lang="en-US" i="1" dirty="0"/>
              <a:t>Clostridium sporogenes</a:t>
            </a:r>
            <a:r>
              <a:rPr lang="en-US" dirty="0"/>
              <a:t> </a:t>
            </a:r>
          </a:p>
          <a:p>
            <a:pPr marL="214313" indent="-214313">
              <a:buFont typeface="Arial" charset="0"/>
              <a:buChar char="•"/>
            </a:pPr>
            <a:r>
              <a:rPr lang="en-US" b="1" dirty="0"/>
              <a:t>Hypothesis: Proline and valine produced by ASF519 are used by ASF356 in Stickland fermentation</a:t>
            </a:r>
          </a:p>
        </p:txBody>
      </p:sp>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42578" b="54429"/>
          <a:stretch/>
        </p:blipFill>
        <p:spPr>
          <a:xfrm>
            <a:off x="3776264" y="2268194"/>
            <a:ext cx="1768613" cy="2398707"/>
          </a:xfrm>
          <a:prstGeom prst="rect">
            <a:avLst/>
          </a:prstGeom>
        </p:spPr>
      </p:pic>
      <p:sp>
        <p:nvSpPr>
          <p:cNvPr id="26" name="TextBox 25"/>
          <p:cNvSpPr txBox="1"/>
          <p:nvPr/>
        </p:nvSpPr>
        <p:spPr>
          <a:xfrm>
            <a:off x="3927471" y="4583316"/>
            <a:ext cx="2181175" cy="715581"/>
          </a:xfrm>
          <a:prstGeom prst="rect">
            <a:avLst/>
          </a:prstGeom>
          <a:noFill/>
        </p:spPr>
        <p:txBody>
          <a:bodyPr wrap="none" rtlCol="0">
            <a:spAutoFit/>
          </a:bodyPr>
          <a:lstStyle/>
          <a:p>
            <a:r>
              <a:rPr lang="en-US" sz="1350" dirty="0"/>
              <a:t>Proline reduction,</a:t>
            </a:r>
          </a:p>
          <a:p>
            <a:r>
              <a:rPr lang="en-US" sz="1350" dirty="0"/>
              <a:t>paired with oxidation of</a:t>
            </a:r>
          </a:p>
          <a:p>
            <a:r>
              <a:rPr lang="en-US" sz="1350" dirty="0"/>
              <a:t>alanine, isoleucine, or valine</a:t>
            </a:r>
            <a:endParaRPr lang="en-US" sz="1350" dirty="0"/>
          </a:p>
        </p:txBody>
      </p:sp>
    </p:spTree>
    <p:extLst>
      <p:ext uri="{BB962C8B-B14F-4D97-AF65-F5344CB8AC3E}">
        <p14:creationId xmlns:p14="http://schemas.microsoft.com/office/powerpoint/2010/main" val="107191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support for Stickland fermentation of proline by ASF356</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9566"/>
          <a:stretch/>
        </p:blipFill>
        <p:spPr>
          <a:xfrm>
            <a:off x="991213" y="1680650"/>
            <a:ext cx="6362478" cy="3739332"/>
          </a:xfrm>
          <a:prstGeom prst="rect">
            <a:avLst/>
          </a:prstGeom>
        </p:spPr>
      </p:pic>
      <p:sp>
        <p:nvSpPr>
          <p:cNvPr id="9" name="Rectangle 8"/>
          <p:cNvSpPr/>
          <p:nvPr/>
        </p:nvSpPr>
        <p:spPr>
          <a:xfrm>
            <a:off x="628650" y="1570290"/>
            <a:ext cx="869826" cy="610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p:cNvSpPr/>
          <p:nvPr/>
        </p:nvSpPr>
        <p:spPr>
          <a:xfrm>
            <a:off x="3656020" y="3575868"/>
            <a:ext cx="4207820" cy="183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TextBox 10"/>
          <p:cNvSpPr txBox="1"/>
          <p:nvPr/>
        </p:nvSpPr>
        <p:spPr>
          <a:xfrm>
            <a:off x="556300" y="5409942"/>
            <a:ext cx="8512085" cy="707886"/>
          </a:xfrm>
          <a:prstGeom prst="rect">
            <a:avLst/>
          </a:prstGeom>
          <a:noFill/>
        </p:spPr>
        <p:txBody>
          <a:bodyPr wrap="square" rtlCol="0">
            <a:spAutoFit/>
          </a:bodyPr>
          <a:lstStyle/>
          <a:p>
            <a:r>
              <a:rPr lang="en-US" sz="2000" dirty="0"/>
              <a:t>Increased </a:t>
            </a:r>
            <a:r>
              <a:rPr lang="en-US" sz="2000" dirty="0" smtClean="0"/>
              <a:t>growth </a:t>
            </a:r>
            <a:r>
              <a:rPr lang="en-US" sz="2000"/>
              <a:t>from </a:t>
            </a:r>
            <a:r>
              <a:rPr lang="en-US" sz="2000" smtClean="0"/>
              <a:t>supplementation </a:t>
            </a:r>
            <a:r>
              <a:rPr lang="en-US" sz="2000" dirty="0"/>
              <a:t>of a </a:t>
            </a:r>
            <a:r>
              <a:rPr lang="en-US" sz="2000" dirty="0"/>
              <a:t>Stickland pair, </a:t>
            </a:r>
            <a:r>
              <a:rPr lang="en-US" sz="2000" b="1" dirty="0"/>
              <a:t>but not individual metabolites</a:t>
            </a:r>
            <a:r>
              <a:rPr lang="en-US" sz="2000" dirty="0"/>
              <a:t>, suggests Stickland fermentation facilitates growth of ASF356</a:t>
            </a:r>
          </a:p>
        </p:txBody>
      </p:sp>
      <p:graphicFrame>
        <p:nvGraphicFramePr>
          <p:cNvPr id="12" name="Content Placeholder 3"/>
          <p:cNvGraphicFramePr>
            <a:graphicFrameLocks/>
          </p:cNvGraphicFramePr>
          <p:nvPr>
            <p:extLst>
              <p:ext uri="{D42A27DB-BD31-4B8C-83A1-F6EECF244321}">
                <p14:modId xmlns:p14="http://schemas.microsoft.com/office/powerpoint/2010/main" val="312181368"/>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3" name="TextBox 12"/>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
        <p:nvSpPr>
          <p:cNvPr id="14" name="Rectangle 13"/>
          <p:cNvSpPr/>
          <p:nvPr/>
        </p:nvSpPr>
        <p:spPr>
          <a:xfrm>
            <a:off x="3729446" y="3575868"/>
            <a:ext cx="1476100" cy="183407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05757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640" y="79816"/>
            <a:ext cx="8177349" cy="1325563"/>
          </a:xfrm>
        </p:spPr>
        <p:txBody>
          <a:bodyPr>
            <a:normAutofit/>
          </a:bodyPr>
          <a:lstStyle/>
          <a:p>
            <a:r>
              <a:rPr lang="en-US" dirty="0" smtClean="0"/>
              <a:t>Aim 1 Conclusions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8353" y="3657600"/>
            <a:ext cx="5905743" cy="2728017"/>
          </a:xfrm>
        </p:spPr>
      </p:pic>
      <p:sp>
        <p:nvSpPr>
          <p:cNvPr id="6" name="Rectangle 5"/>
          <p:cNvSpPr/>
          <p:nvPr/>
        </p:nvSpPr>
        <p:spPr>
          <a:xfrm>
            <a:off x="391886" y="1189310"/>
            <a:ext cx="8823960" cy="2585323"/>
          </a:xfrm>
          <a:prstGeom prst="rect">
            <a:avLst/>
          </a:prstGeom>
        </p:spPr>
        <p:txBody>
          <a:bodyPr wrap="square">
            <a:spAutoFit/>
          </a:bodyPr>
          <a:lstStyle/>
          <a:p>
            <a:pPr marL="285750" indent="-285750">
              <a:buFont typeface="Arial" charset="0"/>
              <a:buChar char="•"/>
            </a:pPr>
            <a:r>
              <a:rPr lang="en-US" sz="2400" dirty="0" smtClean="0"/>
              <a:t>Profiled growth </a:t>
            </a:r>
            <a:r>
              <a:rPr lang="en-US" sz="2400" dirty="0"/>
              <a:t>interactions </a:t>
            </a:r>
            <a:r>
              <a:rPr lang="en-US" sz="2400" dirty="0" smtClean="0"/>
              <a:t>within </a:t>
            </a:r>
            <a:r>
              <a:rPr lang="en-US" sz="2400" dirty="0"/>
              <a:t>a defined murine microbiota.</a:t>
            </a:r>
          </a:p>
          <a:p>
            <a:pPr marL="285750" indent="-285750">
              <a:buFont typeface="Arial" charset="0"/>
              <a:buChar char="•"/>
            </a:pPr>
            <a:r>
              <a:rPr lang="en-US" sz="2400" dirty="0" smtClean="0"/>
              <a:t>Developed </a:t>
            </a:r>
            <a:r>
              <a:rPr lang="en-US" sz="2400" b="1" dirty="0" err="1" smtClean="0"/>
              <a:t>ConYE</a:t>
            </a:r>
            <a:r>
              <a:rPr lang="en-US" sz="2400" dirty="0" smtClean="0"/>
              <a:t> to account for changes </a:t>
            </a:r>
            <a:r>
              <a:rPr lang="en-US" sz="2400" dirty="0"/>
              <a:t>in growth </a:t>
            </a:r>
            <a:r>
              <a:rPr lang="en-US" sz="2400" dirty="0" smtClean="0"/>
              <a:t>to </a:t>
            </a:r>
            <a:r>
              <a:rPr lang="en-US" sz="2400" dirty="0"/>
              <a:t>identify </a:t>
            </a:r>
            <a:r>
              <a:rPr lang="en-US" sz="2400" b="1" dirty="0"/>
              <a:t>specific metabolites that might govern growth interactions.</a:t>
            </a:r>
          </a:p>
          <a:p>
            <a:pPr marL="285750" indent="-285750">
              <a:buFont typeface="Arial" charset="0"/>
              <a:buChar char="•"/>
            </a:pPr>
            <a:r>
              <a:rPr lang="en-US" sz="2400" dirty="0" smtClean="0"/>
              <a:t>Used </a:t>
            </a:r>
            <a:r>
              <a:rPr lang="en-US" sz="2400" dirty="0" err="1" smtClean="0"/>
              <a:t>ConYE</a:t>
            </a:r>
            <a:r>
              <a:rPr lang="en-US" sz="2400" dirty="0" smtClean="0"/>
              <a:t> </a:t>
            </a:r>
            <a:r>
              <a:rPr lang="en-US" sz="2400" dirty="0"/>
              <a:t>to identify a putative cross-feeding interaction powered by a previously unidentified metabolic capability in one of the ASF species.</a:t>
            </a:r>
          </a:p>
          <a:p>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1" name="TextBox 10"/>
          <p:cNvSpPr txBox="1"/>
          <p:nvPr/>
        </p:nvSpPr>
        <p:spPr>
          <a:xfrm>
            <a:off x="5941044"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spTree>
    <p:extLst>
      <p:ext uri="{BB962C8B-B14F-4D97-AF65-F5344CB8AC3E}">
        <p14:creationId xmlns:p14="http://schemas.microsoft.com/office/powerpoint/2010/main" val="19702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055" y="0"/>
            <a:ext cx="7886700" cy="1325563"/>
          </a:xfrm>
        </p:spPr>
        <p:txBody>
          <a:bodyPr/>
          <a:lstStyle/>
          <a:p>
            <a:r>
              <a:rPr lang="en-US" dirty="0" smtClean="0"/>
              <a:t>Dissertation Aims</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919" y="1984355"/>
            <a:ext cx="8363516" cy="4675941"/>
          </a:xfrm>
        </p:spPr>
      </p:pic>
      <p:sp>
        <p:nvSpPr>
          <p:cNvPr id="11" name="TextBox 10"/>
          <p:cNvSpPr txBox="1"/>
          <p:nvPr/>
        </p:nvSpPr>
        <p:spPr>
          <a:xfrm>
            <a:off x="349785" y="1100702"/>
            <a:ext cx="854721" cy="400110"/>
          </a:xfrm>
          <a:prstGeom prst="rect">
            <a:avLst/>
          </a:prstGeom>
          <a:noFill/>
        </p:spPr>
        <p:txBody>
          <a:bodyPr wrap="none" rtlCol="0">
            <a:spAutoFit/>
          </a:bodyPr>
          <a:lstStyle/>
          <a:p>
            <a:r>
              <a:rPr lang="en-US" sz="2000" dirty="0" smtClean="0"/>
              <a:t>Aim 1:</a:t>
            </a:r>
            <a:endParaRPr lang="en-US" sz="2000" dirty="0"/>
          </a:p>
        </p:txBody>
      </p:sp>
      <p:sp>
        <p:nvSpPr>
          <p:cNvPr id="12" name="Rectangle 11"/>
          <p:cNvSpPr/>
          <p:nvPr/>
        </p:nvSpPr>
        <p:spPr>
          <a:xfrm>
            <a:off x="1137180" y="1100702"/>
            <a:ext cx="3498520" cy="707886"/>
          </a:xfrm>
          <a:prstGeom prst="rect">
            <a:avLst/>
          </a:prstGeom>
        </p:spPr>
        <p:txBody>
          <a:bodyPr wrap="square">
            <a:spAutoFit/>
          </a:bodyPr>
          <a:lstStyle/>
          <a:p>
            <a:r>
              <a:rPr lang="en-US" sz="2000" dirty="0"/>
              <a:t>inferring metabolic interactions</a:t>
            </a:r>
          </a:p>
          <a:p>
            <a:r>
              <a:rPr lang="en-US" sz="2000" dirty="0" smtClean="0"/>
              <a:t>between </a:t>
            </a:r>
            <a:r>
              <a:rPr lang="en-US" sz="2000" dirty="0"/>
              <a:t>gut microbes</a:t>
            </a:r>
            <a:endParaRPr lang="en-US" sz="2000" dirty="0"/>
          </a:p>
        </p:txBody>
      </p:sp>
      <p:sp>
        <p:nvSpPr>
          <p:cNvPr id="13" name="TextBox 12"/>
          <p:cNvSpPr txBox="1"/>
          <p:nvPr/>
        </p:nvSpPr>
        <p:spPr>
          <a:xfrm>
            <a:off x="4946993" y="1101799"/>
            <a:ext cx="854721" cy="400110"/>
          </a:xfrm>
          <a:prstGeom prst="rect">
            <a:avLst/>
          </a:prstGeom>
          <a:noFill/>
        </p:spPr>
        <p:txBody>
          <a:bodyPr wrap="none" rtlCol="0">
            <a:spAutoFit/>
          </a:bodyPr>
          <a:lstStyle/>
          <a:p>
            <a:r>
              <a:rPr lang="en-US" sz="2000" dirty="0" smtClean="0"/>
              <a:t>Aim 2:</a:t>
            </a:r>
            <a:endParaRPr lang="en-US" sz="2000" dirty="0"/>
          </a:p>
        </p:txBody>
      </p:sp>
      <p:sp>
        <p:nvSpPr>
          <p:cNvPr id="14" name="Rectangle 13"/>
          <p:cNvSpPr/>
          <p:nvPr/>
        </p:nvSpPr>
        <p:spPr>
          <a:xfrm>
            <a:off x="5708262" y="1101799"/>
            <a:ext cx="3640197" cy="707886"/>
          </a:xfrm>
          <a:prstGeom prst="rect">
            <a:avLst/>
          </a:prstGeom>
        </p:spPr>
        <p:txBody>
          <a:bodyPr wrap="square">
            <a:spAutoFit/>
          </a:bodyPr>
          <a:lstStyle/>
          <a:p>
            <a:r>
              <a:rPr lang="en-US" sz="2000" dirty="0" smtClean="0"/>
              <a:t>Prioritize metabolic characterization of microbes</a:t>
            </a:r>
            <a:endParaRPr lang="en-US" sz="2000" dirty="0"/>
          </a:p>
        </p:txBody>
      </p:sp>
      <p:sp>
        <p:nvSpPr>
          <p:cNvPr id="15" name="Rectangle 14"/>
          <p:cNvSpPr/>
          <p:nvPr/>
        </p:nvSpPr>
        <p:spPr>
          <a:xfrm>
            <a:off x="209001" y="1100702"/>
            <a:ext cx="4676503"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85504" y="1100702"/>
            <a:ext cx="4016849"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885504" y="1100702"/>
            <a:ext cx="4016849"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09001" y="1100702"/>
            <a:ext cx="4676503"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02457" y="1100702"/>
            <a:ext cx="4683047" cy="5607082"/>
          </a:xfrm>
          <a:prstGeom prst="rect">
            <a:avLst/>
          </a:prstGeom>
          <a:solidFill>
            <a:srgbClr val="000000">
              <a:alpha val="45098"/>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23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 lack of functional characterization for gut microbes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1693" y="2081691"/>
            <a:ext cx="3929601" cy="3354666"/>
          </a:xfrm>
          <a:prstGeom prst="rect">
            <a:avLst/>
          </a:prstGeom>
        </p:spPr>
      </p:pic>
      <p:sp>
        <p:nvSpPr>
          <p:cNvPr id="5" name="Content Placeholder 5"/>
          <p:cNvSpPr txBox="1">
            <a:spLocks/>
          </p:cNvSpPr>
          <p:nvPr/>
        </p:nvSpPr>
        <p:spPr>
          <a:xfrm>
            <a:off x="345984" y="2361202"/>
            <a:ext cx="4984750" cy="3329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&gt;10 million unique genes</a:t>
            </a:r>
          </a:p>
          <a:p>
            <a:endParaRPr lang="en-US" dirty="0" smtClean="0"/>
          </a:p>
          <a:p>
            <a:r>
              <a:rPr lang="en-US" b="1" dirty="0" smtClean="0"/>
              <a:t>Only ~20-40% of these genes can be assigned functions at any level</a:t>
            </a:r>
          </a:p>
        </p:txBody>
      </p:sp>
      <p:graphicFrame>
        <p:nvGraphicFramePr>
          <p:cNvPr id="6" name="Content Placeholder 3"/>
          <p:cNvGraphicFramePr>
            <a:graphicFrameLocks/>
          </p:cNvGraphicFramePr>
          <p:nvPr>
            <p:extLst>
              <p:ext uri="{D42A27DB-BD31-4B8C-83A1-F6EECF244321}">
                <p14:modId xmlns:p14="http://schemas.microsoft.com/office/powerpoint/2010/main" val="208018770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97661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Why the microbiome?</a:t>
            </a:r>
          </a:p>
          <a:p>
            <a:endParaRPr lang="en-US" dirty="0"/>
          </a:p>
          <a:p>
            <a:r>
              <a:rPr lang="en-US" dirty="0" smtClean="0">
                <a:solidFill>
                  <a:schemeClr val="bg1">
                    <a:lumMod val="75000"/>
                  </a:schemeClr>
                </a:solidFill>
              </a:rPr>
              <a:t>State of the field</a:t>
            </a:r>
          </a:p>
          <a:p>
            <a:endParaRPr lang="en-US" dirty="0"/>
          </a:p>
          <a:p>
            <a:r>
              <a:rPr lang="en-US" dirty="0" smtClean="0">
                <a:solidFill>
                  <a:schemeClr val="bg1">
                    <a:lumMod val="75000"/>
                  </a:schemeClr>
                </a:solidFill>
              </a:rPr>
              <a:t>Moving forward</a:t>
            </a:r>
            <a:endParaRPr lang="en-US" dirty="0">
              <a:solidFill>
                <a:schemeClr val="bg1">
                  <a:lumMod val="75000"/>
                </a:schemeClr>
              </a:solidFill>
            </a:endParaRPr>
          </a:p>
        </p:txBody>
      </p:sp>
    </p:spTree>
    <p:extLst>
      <p:ext uri="{BB962C8B-B14F-4D97-AF65-F5344CB8AC3E}">
        <p14:creationId xmlns:p14="http://schemas.microsoft.com/office/powerpoint/2010/main" val="11223737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Systems biology: a framework for representing and modeling biology</a:t>
            </a:r>
            <a:endParaRPr lang="en-US" dirty="0"/>
          </a:p>
        </p:txBody>
      </p:sp>
      <p:sp>
        <p:nvSpPr>
          <p:cNvPr id="3" name="Content Placeholder 2"/>
          <p:cNvSpPr>
            <a:spLocks noGrp="1"/>
          </p:cNvSpPr>
          <p:nvPr>
            <p:ph idx="1"/>
          </p:nvPr>
        </p:nvSpPr>
        <p:spPr>
          <a:xfrm>
            <a:off x="628650" y="4969175"/>
            <a:ext cx="7886700" cy="1529596"/>
          </a:xfrm>
        </p:spPr>
        <p:txBody>
          <a:bodyPr>
            <a:normAutofit fontScale="85000" lnSpcReduction="10000"/>
          </a:bodyPr>
          <a:lstStyle/>
          <a:p>
            <a:r>
              <a:rPr lang="en-US" dirty="0" smtClean="0"/>
              <a:t>Enables: </a:t>
            </a:r>
          </a:p>
          <a:p>
            <a:pPr lvl="1"/>
            <a:r>
              <a:rPr lang="en-US" dirty="0" smtClean="0"/>
              <a:t>drug target identification</a:t>
            </a:r>
          </a:p>
          <a:p>
            <a:pPr lvl="1"/>
            <a:r>
              <a:rPr lang="en-US" dirty="0" smtClean="0"/>
              <a:t>growth simulation across varying environments</a:t>
            </a:r>
          </a:p>
          <a:p>
            <a:r>
              <a:rPr lang="en-US" dirty="0" smtClean="0"/>
              <a:t>Quality of models depends entirely on </a:t>
            </a:r>
            <a:r>
              <a:rPr lang="en-US" b="1" dirty="0" smtClean="0"/>
              <a:t>quality of annotation</a:t>
            </a:r>
            <a:endParaRPr lang="en-US" b="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657" t="1635" b="75370"/>
          <a:stretch/>
        </p:blipFill>
        <p:spPr>
          <a:xfrm>
            <a:off x="182324" y="1825625"/>
            <a:ext cx="8779351" cy="3143551"/>
          </a:xfrm>
          <a:prstGeom prst="rect">
            <a:avLst/>
          </a:prstGeom>
        </p:spPr>
      </p:pic>
      <p:sp>
        <p:nvSpPr>
          <p:cNvPr id="5" name="Rectangle 4"/>
          <p:cNvSpPr/>
          <p:nvPr/>
        </p:nvSpPr>
        <p:spPr>
          <a:xfrm>
            <a:off x="182324" y="1874520"/>
            <a:ext cx="1548505" cy="3094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08018770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57780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But gut microbes aren’t well characterized... Why would we use these models?</a:t>
            </a:r>
            <a:endParaRPr lang="en-US" dirty="0"/>
          </a:p>
        </p:txBody>
      </p:sp>
      <p:sp>
        <p:nvSpPr>
          <p:cNvPr id="3" name="Content Placeholder 2"/>
          <p:cNvSpPr>
            <a:spLocks noGrp="1"/>
          </p:cNvSpPr>
          <p:nvPr>
            <p:ph idx="1"/>
          </p:nvPr>
        </p:nvSpPr>
        <p:spPr/>
        <p:txBody>
          <a:bodyPr>
            <a:normAutofit lnSpcReduction="10000"/>
          </a:bodyPr>
          <a:lstStyle/>
          <a:p>
            <a:r>
              <a:rPr lang="en-US" dirty="0" smtClean="0"/>
              <a:t>A model represents a </a:t>
            </a:r>
            <a:r>
              <a:rPr lang="en-US" b="1" dirty="0" smtClean="0"/>
              <a:t>hypothesis</a:t>
            </a:r>
            <a:r>
              <a:rPr lang="en-US" dirty="0" smtClean="0"/>
              <a:t> about how an organism functions</a:t>
            </a:r>
          </a:p>
          <a:p>
            <a:endParaRPr lang="en-US" dirty="0"/>
          </a:p>
          <a:p>
            <a:r>
              <a:rPr lang="en-US" dirty="0" smtClean="0"/>
              <a:t>If an organism carries out a function, but the model has too many gaps to recapitulate that function, we can propose functions that might fill those gaps.</a:t>
            </a:r>
          </a:p>
          <a:p>
            <a:endParaRPr lang="en-US" dirty="0"/>
          </a:p>
          <a:p>
            <a:r>
              <a:rPr lang="en-US" dirty="0" smtClean="0"/>
              <a:t>Often, there are multiple ways to fill those gaps, leading to </a:t>
            </a:r>
            <a:r>
              <a:rPr lang="en-US" b="1" dirty="0" smtClean="0"/>
              <a:t>multiple models, or multiple hypotheses</a:t>
            </a:r>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208018770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2849544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910241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Accounting for multiple explanations improves decision-making</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82276" y="2107179"/>
            <a:ext cx="4733074" cy="3155382"/>
          </a:xfrm>
        </p:spPr>
      </p:pic>
      <p:sp>
        <p:nvSpPr>
          <p:cNvPr id="4" name="Rectangle 3"/>
          <p:cNvSpPr/>
          <p:nvPr/>
        </p:nvSpPr>
        <p:spPr>
          <a:xfrm>
            <a:off x="1703070" y="6176963"/>
            <a:ext cx="7591152" cy="307777"/>
          </a:xfrm>
          <a:prstGeom prst="rect">
            <a:avLst/>
          </a:prstGeom>
        </p:spPr>
        <p:txBody>
          <a:bodyPr wrap="square">
            <a:spAutoFit/>
          </a:bodyPr>
          <a:lstStyle/>
          <a:p>
            <a:r>
              <a:rPr lang="en-US" sz="1400" dirty="0">
                <a:solidFill>
                  <a:schemeClr val="bg1">
                    <a:lumMod val="75000"/>
                  </a:schemeClr>
                </a:solidFill>
              </a:rPr>
              <a:t>https://</a:t>
            </a:r>
            <a:r>
              <a:rPr lang="en-US" sz="1400" dirty="0" err="1">
                <a:solidFill>
                  <a:schemeClr val="bg1">
                    <a:lumMod val="75000"/>
                  </a:schemeClr>
                </a:solidFill>
              </a:rPr>
              <a:t>www.motoringresearch.com</a:t>
            </a:r>
            <a:r>
              <a:rPr lang="en-US" sz="1400" dirty="0">
                <a:solidFill>
                  <a:schemeClr val="bg1">
                    <a:lumMod val="75000"/>
                  </a:schemeClr>
                </a:solidFill>
              </a:rPr>
              <a:t>/car-news/tailgating-kills-seriously-injures-100-people-year/</a:t>
            </a:r>
          </a:p>
        </p:txBody>
      </p:sp>
      <p:sp>
        <p:nvSpPr>
          <p:cNvPr id="6" name="Content Placeholder 2"/>
          <p:cNvSpPr txBox="1">
            <a:spLocks/>
          </p:cNvSpPr>
          <p:nvPr/>
        </p:nvSpPr>
        <p:spPr>
          <a:xfrm>
            <a:off x="628650" y="1825625"/>
            <a:ext cx="3107327" cy="435133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Hypothesis 1: Blue driver is late for work</a:t>
            </a:r>
          </a:p>
          <a:p>
            <a:r>
              <a:rPr lang="en-US" dirty="0" smtClean="0"/>
              <a:t>Hypothesis 2: Blue driver is suffering from road rage</a:t>
            </a:r>
          </a:p>
          <a:p>
            <a:endParaRPr lang="en-US" dirty="0" smtClean="0"/>
          </a:p>
          <a:p>
            <a:r>
              <a:rPr lang="en-US" dirty="0" smtClean="0"/>
              <a:t>Experiment to resolve our uncertainty: Pull over and see if they pass</a:t>
            </a:r>
          </a:p>
          <a:p>
            <a:pPr lvl="1"/>
            <a:r>
              <a:rPr lang="en-US" dirty="0" smtClean="0"/>
              <a:t>If pass: </a:t>
            </a:r>
            <a:r>
              <a:rPr lang="en-US" b="1" dirty="0" smtClean="0"/>
              <a:t>Hypothesis 1</a:t>
            </a:r>
          </a:p>
          <a:p>
            <a:pPr lvl="1"/>
            <a:r>
              <a:rPr lang="en-US" dirty="0" smtClean="0"/>
              <a:t>No Pass: </a:t>
            </a:r>
            <a:r>
              <a:rPr lang="en-US" b="1" dirty="0" smtClean="0"/>
              <a:t>Hypothesis 2, do not engage!</a:t>
            </a:r>
            <a:endParaRPr lang="en-US" dirty="0"/>
          </a:p>
        </p:txBody>
      </p:sp>
    </p:spTree>
    <p:extLst>
      <p:ext uri="{BB962C8B-B14F-4D97-AF65-F5344CB8AC3E}">
        <p14:creationId xmlns:p14="http://schemas.microsoft.com/office/powerpoint/2010/main" val="4645754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Little figure about about </a:t>
            </a:r>
            <a:r>
              <a:rPr lang="en-US" dirty="0" err="1"/>
              <a:t>gapfilling</a:t>
            </a:r>
            <a:r>
              <a:rPr lang="en-US" dirty="0"/>
              <a:t>. When we scale this up to real networks for bacteria, we can generate thousands of equally likely network structures</a:t>
            </a:r>
          </a:p>
          <a:p>
            <a:endParaRPr lang="en-US" dirty="0"/>
          </a:p>
        </p:txBody>
      </p:sp>
    </p:spTree>
    <p:extLst>
      <p:ext uri="{BB962C8B-B14F-4D97-AF65-F5344CB8AC3E}">
        <p14:creationId xmlns:p14="http://schemas.microsoft.com/office/powerpoint/2010/main" val="12650275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Multiple explanations in metabolic modeling: Ensemble modeling</a:t>
            </a:r>
            <a:endParaRPr lang="en-US" dirty="0"/>
          </a:p>
        </p:txBody>
      </p:sp>
      <p:sp>
        <p:nvSpPr>
          <p:cNvPr id="3" name="Content Placeholder 2"/>
          <p:cNvSpPr>
            <a:spLocks noGrp="1"/>
          </p:cNvSpPr>
          <p:nvPr>
            <p:ph idx="1"/>
          </p:nvPr>
        </p:nvSpPr>
        <p:spPr/>
        <p:txBody>
          <a:bodyPr/>
          <a:lstStyle/>
          <a:p>
            <a:endParaRPr lang="en-US"/>
          </a:p>
        </p:txBody>
      </p:sp>
      <p:graphicFrame>
        <p:nvGraphicFramePr>
          <p:cNvPr id="4" name="Content Placeholder 3"/>
          <p:cNvGraphicFramePr>
            <a:graphicFrameLocks/>
          </p:cNvGraphicFramePr>
          <p:nvPr>
            <p:extLst>
              <p:ext uri="{D42A27DB-BD31-4B8C-83A1-F6EECF244321}">
                <p14:modId xmlns:p14="http://schemas.microsoft.com/office/powerpoint/2010/main" val="208018770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1" t="12243" r="-528" b="-593"/>
          <a:stretch/>
        </p:blipFill>
        <p:spPr>
          <a:xfrm>
            <a:off x="1103810" y="1641381"/>
            <a:ext cx="6779625" cy="4726762"/>
          </a:xfrm>
          <a:prstGeom prst="rect">
            <a:avLst/>
          </a:prstGeom>
        </p:spPr>
      </p:pic>
      <p:sp>
        <p:nvSpPr>
          <p:cNvPr id="7" name="Rectangle 6"/>
          <p:cNvSpPr/>
          <p:nvPr/>
        </p:nvSpPr>
        <p:spPr>
          <a:xfrm>
            <a:off x="1103810" y="2955312"/>
            <a:ext cx="3363687" cy="1740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03810" y="4696097"/>
            <a:ext cx="3363687" cy="1740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545873" y="1641381"/>
            <a:ext cx="3389813" cy="1859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45873" y="3500846"/>
            <a:ext cx="3389813" cy="1717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45873" y="5200385"/>
            <a:ext cx="3389813" cy="1167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667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aphicFrame>
        <p:nvGraphicFramePr>
          <p:cNvPr id="4"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5" name="Content Placeholder 4"/>
          <p:cNvPicPr>
            <a:picLocks noChangeAspect="1"/>
          </p:cNvPicPr>
          <p:nvPr/>
        </p:nvPicPr>
        <p:blipFill rotWithShape="1">
          <a:blip r:embed="rId2">
            <a:extLst>
              <a:ext uri="{28A0092B-C50C-407E-A947-70E740481C1C}">
                <a14:useLocalDpi xmlns:a14="http://schemas.microsoft.com/office/drawing/2010/main" val="0"/>
              </a:ext>
            </a:extLst>
          </a:blip>
          <a:srcRect r="68385"/>
          <a:stretch/>
        </p:blipFill>
        <p:spPr>
          <a:xfrm>
            <a:off x="628650" y="2000886"/>
            <a:ext cx="4074793" cy="3979954"/>
          </a:xfrm>
          <a:prstGeom prst="rect">
            <a:avLst/>
          </a:prstGeom>
        </p:spPr>
      </p:pic>
      <p:pic>
        <p:nvPicPr>
          <p:cNvPr id="6" name="Content Placeholder 4"/>
          <p:cNvPicPr>
            <a:picLocks noChangeAspect="1"/>
          </p:cNvPicPr>
          <p:nvPr/>
        </p:nvPicPr>
        <p:blipFill rotWithShape="1">
          <a:blip r:embed="rId2">
            <a:extLst>
              <a:ext uri="{28A0092B-C50C-407E-A947-70E740481C1C}">
                <a14:useLocalDpi xmlns:a14="http://schemas.microsoft.com/office/drawing/2010/main" val="0"/>
              </a:ext>
            </a:extLst>
          </a:blip>
          <a:srcRect l="65217" b="23732"/>
          <a:stretch/>
        </p:blipFill>
        <p:spPr>
          <a:xfrm>
            <a:off x="4762225" y="2390503"/>
            <a:ext cx="3967296" cy="2686222"/>
          </a:xfrm>
          <a:prstGeom prst="rect">
            <a:avLst/>
          </a:prstGeom>
        </p:spPr>
      </p:pic>
      <p:sp>
        <p:nvSpPr>
          <p:cNvPr id="7" name="TextBox 6"/>
          <p:cNvSpPr txBox="1"/>
          <p:nvPr/>
        </p:nvSpPr>
        <p:spPr>
          <a:xfrm>
            <a:off x="5242392" y="6127233"/>
            <a:ext cx="3921202" cy="369332"/>
          </a:xfrm>
          <a:prstGeom prst="rect">
            <a:avLst/>
          </a:prstGeom>
          <a:noFill/>
        </p:spPr>
        <p:txBody>
          <a:bodyPr wrap="none" rtlCol="0">
            <a:spAutoFit/>
          </a:bodyPr>
          <a:lstStyle/>
          <a:p>
            <a:r>
              <a:rPr lang="en-US" dirty="0" err="1" smtClean="0">
                <a:solidFill>
                  <a:schemeClr val="bg2">
                    <a:lumMod val="50000"/>
                  </a:schemeClr>
                </a:solidFill>
              </a:rPr>
              <a:t>Gapfilling</a:t>
            </a:r>
            <a:r>
              <a:rPr lang="en-US" dirty="0" smtClean="0">
                <a:solidFill>
                  <a:schemeClr val="bg2">
                    <a:lumMod val="50000"/>
                  </a:schemeClr>
                </a:solidFill>
              </a:rPr>
              <a:t> data: Plata et al., Nature </a:t>
            </a:r>
            <a:r>
              <a:rPr lang="en-US" dirty="0">
                <a:solidFill>
                  <a:schemeClr val="bg2">
                    <a:lumMod val="50000"/>
                  </a:schemeClr>
                </a:solidFill>
              </a:rPr>
              <a:t>2015</a:t>
            </a:r>
            <a:endParaRPr lang="en-US" dirty="0">
              <a:solidFill>
                <a:schemeClr val="bg2">
                  <a:lumMod val="50000"/>
                </a:schemeClr>
              </a:solidFill>
            </a:endParaRPr>
          </a:p>
        </p:txBody>
      </p:sp>
    </p:spTree>
    <p:extLst>
      <p:ext uri="{BB962C8B-B14F-4D97-AF65-F5344CB8AC3E}">
        <p14:creationId xmlns:p14="http://schemas.microsoft.com/office/powerpoint/2010/main" val="4097439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 in essential genes across an ensemble</a:t>
            </a:r>
            <a:endParaRPr lang="en-US" dirty="0"/>
          </a:p>
        </p:txBody>
      </p:sp>
      <p:sp>
        <p:nvSpPr>
          <p:cNvPr id="3" name="Content Placeholder 2"/>
          <p:cNvSpPr>
            <a:spLocks noGrp="1"/>
          </p:cNvSpPr>
          <p:nvPr>
            <p:ph idx="1"/>
          </p:nvPr>
        </p:nvSpPr>
        <p:spPr>
          <a:xfrm>
            <a:off x="5677444" y="1952272"/>
            <a:ext cx="3329396" cy="2547882"/>
          </a:xfrm>
        </p:spPr>
        <p:txBody>
          <a:bodyPr>
            <a:normAutofit/>
          </a:bodyPr>
          <a:lstStyle/>
          <a:p>
            <a:r>
              <a:rPr lang="en-US" dirty="0" smtClean="0"/>
              <a:t>Apply unsupervised machine learning (k-means) to group models by similarity in gene essentiality predictions</a:t>
            </a:r>
            <a:endParaRPr lang="en-US" dirty="0"/>
          </a:p>
        </p:txBody>
      </p:sp>
      <p:graphicFrame>
        <p:nvGraphicFramePr>
          <p:cNvPr id="4"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67884" r="59609"/>
          <a:stretch/>
        </p:blipFill>
        <p:spPr>
          <a:xfrm>
            <a:off x="0" y="1868581"/>
            <a:ext cx="5747657" cy="34433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845" y="5489823"/>
            <a:ext cx="4018779" cy="641552"/>
          </a:xfrm>
          <a:prstGeom prst="rect">
            <a:avLst/>
          </a:prstGeom>
        </p:spPr>
      </p:pic>
    </p:spTree>
    <p:extLst>
      <p:ext uri="{BB962C8B-B14F-4D97-AF65-F5344CB8AC3E}">
        <p14:creationId xmlns:p14="http://schemas.microsoft.com/office/powerpoint/2010/main" val="6795898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Combining ensembles and machine learning to guide model curation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33687" y="1777951"/>
            <a:ext cx="3210766" cy="2859363"/>
          </a:xfrm>
        </p:spPr>
      </p:pic>
      <p:graphicFrame>
        <p:nvGraphicFramePr>
          <p:cNvPr id="4"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5422" t="70563" r="59609"/>
          <a:stretch/>
        </p:blipFill>
        <p:spPr>
          <a:xfrm>
            <a:off x="515983" y="1945356"/>
            <a:ext cx="3553081" cy="315612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498" y="5101483"/>
            <a:ext cx="4018779" cy="641552"/>
          </a:xfrm>
          <a:prstGeom prst="rect">
            <a:avLst/>
          </a:prstGeom>
        </p:spPr>
      </p:pic>
      <p:cxnSp>
        <p:nvCxnSpPr>
          <p:cNvPr id="11" name="Straight Arrow Connector 10"/>
          <p:cNvCxnSpPr/>
          <p:nvPr/>
        </p:nvCxnSpPr>
        <p:spPr>
          <a:xfrm>
            <a:off x="4069064" y="2932617"/>
            <a:ext cx="88829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670750" y="4528095"/>
            <a:ext cx="4370" cy="5987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Content Placeholder 9"/>
          <p:cNvPicPr>
            <a:picLocks noChangeAspect="1"/>
          </p:cNvPicPr>
          <p:nvPr/>
        </p:nvPicPr>
        <p:blipFill rotWithShape="1">
          <a:blip r:embed="rId6">
            <a:extLst>
              <a:ext uri="{28A0092B-C50C-407E-A947-70E740481C1C}">
                <a14:useLocalDpi xmlns:a14="http://schemas.microsoft.com/office/drawing/2010/main" val="0"/>
              </a:ext>
            </a:extLst>
          </a:blip>
          <a:srcRect l="69561" t="77191" r="1176" b="1028"/>
          <a:stretch/>
        </p:blipFill>
        <p:spPr>
          <a:xfrm>
            <a:off x="5179268" y="5024121"/>
            <a:ext cx="2982963" cy="1241344"/>
          </a:xfrm>
          <a:prstGeom prst="rect">
            <a:avLst/>
          </a:prstGeom>
        </p:spPr>
      </p:pic>
    </p:spTree>
    <p:extLst>
      <p:ext uri="{BB962C8B-B14F-4D97-AF65-F5344CB8AC3E}">
        <p14:creationId xmlns:p14="http://schemas.microsoft.com/office/powerpoint/2010/main" val="7155752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0551" r="168" b="67446"/>
          <a:stretch/>
        </p:blipFill>
        <p:spPr>
          <a:xfrm>
            <a:off x="1730828" y="4129699"/>
            <a:ext cx="3833037" cy="1907811"/>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985" t="2871" r="62158" b="65031"/>
          <a:stretch/>
        </p:blipFill>
        <p:spPr>
          <a:xfrm>
            <a:off x="4098016" y="931446"/>
            <a:ext cx="4541791" cy="3063317"/>
          </a:xfrm>
          <a:prstGeom prst="rect">
            <a:avLst/>
          </a:prstGeom>
        </p:spPr>
      </p:pic>
    </p:spTree>
    <p:extLst>
      <p:ext uri="{BB962C8B-B14F-4D97-AF65-F5344CB8AC3E}">
        <p14:creationId xmlns:p14="http://schemas.microsoft.com/office/powerpoint/2010/main" val="11921865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Microbes cause diseases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51850198"/>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5" name="TextBox 4"/>
          <p:cNvSpPr txBox="1"/>
          <p:nvPr/>
        </p:nvSpPr>
        <p:spPr>
          <a:xfrm>
            <a:off x="4989384" y="1561699"/>
            <a:ext cx="4421316" cy="1938992"/>
          </a:xfrm>
          <a:prstGeom prst="rect">
            <a:avLst/>
          </a:prstGeom>
          <a:noFill/>
        </p:spPr>
        <p:txBody>
          <a:bodyPr wrap="square" rtlCol="0">
            <a:spAutoFit/>
          </a:bodyPr>
          <a:lstStyle/>
          <a:p>
            <a:r>
              <a:rPr lang="en-US" sz="2400" dirty="0" smtClean="0"/>
              <a:t>Microbes enable:</a:t>
            </a:r>
            <a:endParaRPr lang="en-US" sz="2400" dirty="0"/>
          </a:p>
          <a:p>
            <a:pPr marL="285750" indent="-285750">
              <a:buFont typeface="Arial" charset="0"/>
              <a:buChar char="•"/>
            </a:pPr>
            <a:r>
              <a:rPr lang="en-US" sz="2400" dirty="0"/>
              <a:t>Immune system development</a:t>
            </a:r>
            <a:endParaRPr lang="en-US" sz="2400" dirty="0"/>
          </a:p>
          <a:p>
            <a:pPr marL="285750" indent="-285750">
              <a:buFont typeface="Arial" charset="0"/>
              <a:buChar char="•"/>
            </a:pPr>
            <a:r>
              <a:rPr lang="en-US" sz="2400" dirty="0"/>
              <a:t>Digestion</a:t>
            </a:r>
            <a:endParaRPr lang="en-US" sz="2400" dirty="0"/>
          </a:p>
          <a:p>
            <a:pPr marL="285750" indent="-285750">
              <a:buFont typeface="Arial" charset="0"/>
              <a:buChar char="•"/>
            </a:pPr>
            <a:r>
              <a:rPr lang="en-US" sz="2400" dirty="0"/>
              <a:t>Protection from infectious diseases</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2476" r="2787"/>
          <a:stretch/>
        </p:blipFill>
        <p:spPr>
          <a:xfrm>
            <a:off x="50276" y="1675789"/>
            <a:ext cx="4839224" cy="3236437"/>
          </a:xfrm>
          <a:prstGeom prst="rect">
            <a:avLst/>
          </a:prstGeom>
        </p:spPr>
      </p:pic>
      <p:sp>
        <p:nvSpPr>
          <p:cNvPr id="11" name="TextBox 10"/>
          <p:cNvSpPr txBox="1"/>
          <p:nvPr/>
        </p:nvSpPr>
        <p:spPr>
          <a:xfrm>
            <a:off x="6636198" y="6117828"/>
            <a:ext cx="2507802" cy="369332"/>
          </a:xfrm>
          <a:prstGeom prst="rect">
            <a:avLst/>
          </a:prstGeom>
          <a:noFill/>
        </p:spPr>
        <p:txBody>
          <a:bodyPr wrap="none" rtlCol="0">
            <a:spAutoFit/>
          </a:bodyPr>
          <a:lstStyle/>
          <a:p>
            <a:r>
              <a:rPr lang="en-US" dirty="0">
                <a:solidFill>
                  <a:schemeClr val="bg2">
                    <a:lumMod val="50000"/>
                  </a:schemeClr>
                </a:solidFill>
              </a:rPr>
              <a:t>Image: Garrett, JCB 2015</a:t>
            </a:r>
            <a:endParaRPr lang="en-US" dirty="0">
              <a:solidFill>
                <a:schemeClr val="bg2">
                  <a:lumMod val="50000"/>
                </a:schemeClr>
              </a:solidFill>
            </a:endParaRPr>
          </a:p>
        </p:txBody>
      </p:sp>
      <p:sp>
        <p:nvSpPr>
          <p:cNvPr id="14" name="Rectangle 13"/>
          <p:cNvSpPr/>
          <p:nvPr/>
        </p:nvSpPr>
        <p:spPr>
          <a:xfrm>
            <a:off x="150160" y="1938073"/>
            <a:ext cx="910808" cy="1014051"/>
          </a:xfrm>
          <a:prstGeom prst="rect">
            <a:avLst/>
          </a:prstGeom>
          <a:solidFill>
            <a:srgbClr val="F6D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3846020" y="1923524"/>
            <a:ext cx="946434" cy="1014051"/>
          </a:xfrm>
          <a:prstGeom prst="rect">
            <a:avLst/>
          </a:prstGeom>
          <a:solidFill>
            <a:srgbClr val="AED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3833320" y="3227232"/>
            <a:ext cx="946434" cy="1446137"/>
          </a:xfrm>
          <a:prstGeom prst="rect">
            <a:avLst/>
          </a:prstGeom>
          <a:solidFill>
            <a:srgbClr val="E7C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65839" y="3870023"/>
            <a:ext cx="928620" cy="839949"/>
          </a:xfrm>
          <a:prstGeom prst="rect">
            <a:avLst/>
          </a:prstGeom>
          <a:solidFill>
            <a:srgbClr val="B1D2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51876" y="5373024"/>
            <a:ext cx="4341381" cy="461665"/>
          </a:xfrm>
          <a:prstGeom prst="rect">
            <a:avLst/>
          </a:prstGeom>
        </p:spPr>
        <p:txBody>
          <a:bodyPr wrap="none">
            <a:spAutoFit/>
          </a:bodyPr>
          <a:lstStyle/>
          <a:p>
            <a:r>
              <a:rPr lang="en-US" sz="2400" dirty="0"/>
              <a:t>... yet are essential for human life</a:t>
            </a:r>
            <a:endParaRPr lang="en-US" sz="2400" dirty="0"/>
          </a:p>
        </p:txBody>
      </p:sp>
      <p:sp>
        <p:nvSpPr>
          <p:cNvPr id="19" name="Rectangle 18"/>
          <p:cNvSpPr/>
          <p:nvPr/>
        </p:nvSpPr>
        <p:spPr>
          <a:xfrm>
            <a:off x="2128374" y="1683374"/>
            <a:ext cx="650240" cy="238591"/>
          </a:xfrm>
          <a:prstGeom prst="rect">
            <a:avLst/>
          </a:prstGeom>
          <a:solidFill>
            <a:srgbClr val="F2E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5005063" y="3782555"/>
            <a:ext cx="4037919" cy="1938992"/>
          </a:xfrm>
          <a:prstGeom prst="rect">
            <a:avLst/>
          </a:prstGeom>
          <a:noFill/>
        </p:spPr>
        <p:txBody>
          <a:bodyPr wrap="square" rtlCol="0">
            <a:spAutoFit/>
          </a:bodyPr>
          <a:lstStyle/>
          <a:p>
            <a:r>
              <a:rPr lang="en-US" sz="2400" dirty="0" smtClean="0"/>
              <a:t>Together, the host and microbes are a </a:t>
            </a:r>
            <a:r>
              <a:rPr lang="en-US" sz="2400" b="1" dirty="0" smtClean="0"/>
              <a:t>microbiome</a:t>
            </a:r>
            <a:r>
              <a:rPr lang="en-US" sz="2400" dirty="0" smtClean="0"/>
              <a:t>. All of the strains of microbial organisms inhabiting a host are the </a:t>
            </a:r>
            <a:r>
              <a:rPr lang="en-US" sz="2400" b="1" dirty="0" smtClean="0"/>
              <a:t>microbiota.</a:t>
            </a:r>
            <a:endParaRPr lang="en-US" sz="2400" b="1" dirty="0"/>
          </a:p>
        </p:txBody>
      </p:sp>
    </p:spTree>
    <p:extLst>
      <p:ext uri="{BB962C8B-B14F-4D97-AF65-F5344CB8AC3E}">
        <p14:creationId xmlns:p14="http://schemas.microsoft.com/office/powerpoint/2010/main" val="128543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animBg="1"/>
      <p:bldP spid="15" grpId="0" animBg="1"/>
      <p:bldP spid="16" grpId="0" animBg="1"/>
      <p:bldP spid="17" grpId="0" animBg="1"/>
      <p:bldP spid="18"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Putting it all together: a guidance system for functional characterization</a:t>
            </a:r>
            <a:endParaRPr lang="en-US" dirty="0"/>
          </a:p>
        </p:txBody>
      </p:sp>
      <p:sp>
        <p:nvSpPr>
          <p:cNvPr id="3" name="Content Placeholder 2"/>
          <p:cNvSpPr>
            <a:spLocks noGrp="1"/>
          </p:cNvSpPr>
          <p:nvPr>
            <p:ph idx="1"/>
          </p:nvPr>
        </p:nvSpPr>
        <p:spPr>
          <a:xfrm>
            <a:off x="313510" y="1825625"/>
            <a:ext cx="3775164" cy="4351338"/>
          </a:xfrm>
        </p:spPr>
        <p:txBody>
          <a:bodyPr>
            <a:normAutofit/>
          </a:bodyPr>
          <a:lstStyle/>
          <a:p>
            <a:r>
              <a:rPr lang="en-US" dirty="0"/>
              <a:t>Efficiency is critical: 10,000s of species of gut </a:t>
            </a:r>
            <a:r>
              <a:rPr lang="en-US" dirty="0" smtClean="0"/>
              <a:t>microbes</a:t>
            </a:r>
          </a:p>
          <a:p>
            <a:r>
              <a:rPr lang="en-US" dirty="0" smtClean="0"/>
              <a:t>This is the first automated system for guiding curation</a:t>
            </a:r>
          </a:p>
          <a:p>
            <a:r>
              <a:rPr lang="en-US" dirty="0" smtClean="0"/>
              <a:t>Future: need more data to apply to gut microbes</a:t>
            </a:r>
          </a:p>
          <a:p>
            <a:endParaRPr lang="en-US" dirty="0"/>
          </a:p>
        </p:txBody>
      </p:sp>
      <p:graphicFrame>
        <p:nvGraphicFramePr>
          <p:cNvPr id="4"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6" name="Content Placeholder 9"/>
          <p:cNvPicPr>
            <a:picLocks noChangeAspect="1"/>
          </p:cNvPicPr>
          <p:nvPr/>
        </p:nvPicPr>
        <p:blipFill rotWithShape="1">
          <a:blip r:embed="rId3">
            <a:extLst>
              <a:ext uri="{28A0092B-C50C-407E-A947-70E740481C1C}">
                <a14:useLocalDpi xmlns:a14="http://schemas.microsoft.com/office/drawing/2010/main" val="0"/>
              </a:ext>
            </a:extLst>
          </a:blip>
          <a:srcRect l="54881"/>
          <a:stretch/>
        </p:blipFill>
        <p:spPr>
          <a:xfrm>
            <a:off x="4741795" y="1690689"/>
            <a:ext cx="3773555" cy="4675941"/>
          </a:xfrm>
          <a:prstGeom prst="rect">
            <a:avLst/>
          </a:prstGeom>
        </p:spPr>
      </p:pic>
    </p:spTree>
    <p:extLst>
      <p:ext uri="{BB962C8B-B14F-4D97-AF65-F5344CB8AC3E}">
        <p14:creationId xmlns:p14="http://schemas.microsoft.com/office/powerpoint/2010/main" val="9897800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Making ensemble analysis possible</a:t>
            </a:r>
            <a:endParaRPr lang="en-US" dirty="0"/>
          </a:p>
        </p:txBody>
      </p:sp>
      <p:sp>
        <p:nvSpPr>
          <p:cNvPr id="3" name="Content Placeholder 2"/>
          <p:cNvSpPr>
            <a:spLocks noGrp="1"/>
          </p:cNvSpPr>
          <p:nvPr>
            <p:ph idx="1"/>
          </p:nvPr>
        </p:nvSpPr>
        <p:spPr>
          <a:xfrm>
            <a:off x="313510" y="1825625"/>
            <a:ext cx="3775164" cy="4351338"/>
          </a:xfrm>
        </p:spPr>
        <p:txBody>
          <a:bodyPr>
            <a:normAutofit/>
          </a:bodyPr>
          <a:lstStyle/>
          <a:p>
            <a:r>
              <a:rPr lang="en-US" dirty="0" smtClean="0"/>
              <a:t>Created Medusa</a:t>
            </a:r>
          </a:p>
          <a:p>
            <a:r>
              <a:rPr lang="en-US" dirty="0" smtClean="0"/>
              <a:t>Open-source python package that builds on community efforts from </a:t>
            </a:r>
            <a:r>
              <a:rPr lang="en-US" dirty="0" err="1" smtClean="0"/>
              <a:t>COBRApy</a:t>
            </a:r>
            <a:endParaRPr lang="en-US" dirty="0" smtClean="0"/>
          </a:p>
          <a:p>
            <a:endParaRPr lang="en-US" dirty="0"/>
          </a:p>
        </p:txBody>
      </p:sp>
      <p:graphicFrame>
        <p:nvGraphicFramePr>
          <p:cNvPr id="4"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645" y="1058951"/>
            <a:ext cx="4086497" cy="5364551"/>
          </a:xfrm>
          <a:prstGeom prst="rect">
            <a:avLst/>
          </a:prstGeom>
        </p:spPr>
      </p:pic>
    </p:spTree>
    <p:extLst>
      <p:ext uri="{BB962C8B-B14F-4D97-AF65-F5344CB8AC3E}">
        <p14:creationId xmlns:p14="http://schemas.microsoft.com/office/powerpoint/2010/main" val="5985980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Documentation example</a:t>
            </a:r>
            <a:endParaRPr lang="en-US" dirty="0"/>
          </a:p>
        </p:txBody>
      </p:sp>
      <p:sp>
        <p:nvSpPr>
          <p:cNvPr id="3" name="Content Placeholder 2"/>
          <p:cNvSpPr>
            <a:spLocks noGrp="1"/>
          </p:cNvSpPr>
          <p:nvPr>
            <p:ph idx="1"/>
          </p:nvPr>
        </p:nvSpPr>
        <p:spPr>
          <a:xfrm>
            <a:off x="313510" y="1825625"/>
            <a:ext cx="3775164" cy="4351338"/>
          </a:xfrm>
        </p:spPr>
        <p:txBody>
          <a:bodyPr>
            <a:normAutofit/>
          </a:bodyPr>
          <a:lstStyle/>
          <a:p>
            <a:r>
              <a:rPr lang="en-US" dirty="0" smtClean="0"/>
              <a:t>Created Medusa</a:t>
            </a:r>
          </a:p>
          <a:p>
            <a:endParaRPr lang="en-US" dirty="0"/>
          </a:p>
        </p:txBody>
      </p:sp>
      <p:graphicFrame>
        <p:nvGraphicFramePr>
          <p:cNvPr id="4"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090995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055" y="0"/>
            <a:ext cx="7886700" cy="1325563"/>
          </a:xfrm>
        </p:spPr>
        <p:txBody>
          <a:bodyPr/>
          <a:lstStyle/>
          <a:p>
            <a:r>
              <a:rPr lang="en-US" dirty="0" smtClean="0"/>
              <a:t>Dissertation Aims</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919" y="1984355"/>
            <a:ext cx="8363516" cy="4675941"/>
          </a:xfrm>
        </p:spPr>
      </p:pic>
      <p:sp>
        <p:nvSpPr>
          <p:cNvPr id="11" name="TextBox 10"/>
          <p:cNvSpPr txBox="1"/>
          <p:nvPr/>
        </p:nvSpPr>
        <p:spPr>
          <a:xfrm>
            <a:off x="349785" y="1100702"/>
            <a:ext cx="854721" cy="400110"/>
          </a:xfrm>
          <a:prstGeom prst="rect">
            <a:avLst/>
          </a:prstGeom>
          <a:noFill/>
        </p:spPr>
        <p:txBody>
          <a:bodyPr wrap="none" rtlCol="0">
            <a:spAutoFit/>
          </a:bodyPr>
          <a:lstStyle/>
          <a:p>
            <a:r>
              <a:rPr lang="en-US" sz="2000" dirty="0" smtClean="0"/>
              <a:t>Aim 1:</a:t>
            </a:r>
            <a:endParaRPr lang="en-US" sz="2000" dirty="0"/>
          </a:p>
        </p:txBody>
      </p:sp>
      <p:sp>
        <p:nvSpPr>
          <p:cNvPr id="12" name="Rectangle 11"/>
          <p:cNvSpPr/>
          <p:nvPr/>
        </p:nvSpPr>
        <p:spPr>
          <a:xfrm>
            <a:off x="1137180" y="1100702"/>
            <a:ext cx="3498520" cy="707886"/>
          </a:xfrm>
          <a:prstGeom prst="rect">
            <a:avLst/>
          </a:prstGeom>
        </p:spPr>
        <p:txBody>
          <a:bodyPr wrap="square">
            <a:spAutoFit/>
          </a:bodyPr>
          <a:lstStyle/>
          <a:p>
            <a:r>
              <a:rPr lang="en-US" sz="2000" dirty="0"/>
              <a:t>inferring metabolic interactions</a:t>
            </a:r>
          </a:p>
          <a:p>
            <a:r>
              <a:rPr lang="en-US" sz="2000" dirty="0" smtClean="0"/>
              <a:t>between </a:t>
            </a:r>
            <a:r>
              <a:rPr lang="en-US" sz="2000" dirty="0"/>
              <a:t>gut microbes</a:t>
            </a:r>
            <a:endParaRPr lang="en-US" sz="2000" dirty="0"/>
          </a:p>
        </p:txBody>
      </p:sp>
      <p:sp>
        <p:nvSpPr>
          <p:cNvPr id="13" name="TextBox 12"/>
          <p:cNvSpPr txBox="1"/>
          <p:nvPr/>
        </p:nvSpPr>
        <p:spPr>
          <a:xfrm>
            <a:off x="4946993" y="1101799"/>
            <a:ext cx="854721" cy="400110"/>
          </a:xfrm>
          <a:prstGeom prst="rect">
            <a:avLst/>
          </a:prstGeom>
          <a:noFill/>
        </p:spPr>
        <p:txBody>
          <a:bodyPr wrap="none" rtlCol="0">
            <a:spAutoFit/>
          </a:bodyPr>
          <a:lstStyle/>
          <a:p>
            <a:r>
              <a:rPr lang="en-US" sz="2000" dirty="0" smtClean="0"/>
              <a:t>Aim 2:</a:t>
            </a:r>
            <a:endParaRPr lang="en-US" sz="2000" dirty="0"/>
          </a:p>
        </p:txBody>
      </p:sp>
      <p:sp>
        <p:nvSpPr>
          <p:cNvPr id="14" name="Rectangle 13"/>
          <p:cNvSpPr/>
          <p:nvPr/>
        </p:nvSpPr>
        <p:spPr>
          <a:xfrm>
            <a:off x="5708262" y="1101799"/>
            <a:ext cx="3640197" cy="707886"/>
          </a:xfrm>
          <a:prstGeom prst="rect">
            <a:avLst/>
          </a:prstGeom>
        </p:spPr>
        <p:txBody>
          <a:bodyPr wrap="square">
            <a:spAutoFit/>
          </a:bodyPr>
          <a:lstStyle/>
          <a:p>
            <a:r>
              <a:rPr lang="en-US" sz="2000" dirty="0" smtClean="0"/>
              <a:t>Prioritize metabolic characterization of microbes</a:t>
            </a:r>
            <a:endParaRPr lang="en-US" sz="2000" dirty="0"/>
          </a:p>
        </p:txBody>
      </p:sp>
      <p:sp>
        <p:nvSpPr>
          <p:cNvPr id="15" name="Rectangle 14"/>
          <p:cNvSpPr/>
          <p:nvPr/>
        </p:nvSpPr>
        <p:spPr>
          <a:xfrm>
            <a:off x="209001" y="1100702"/>
            <a:ext cx="4676503"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85504" y="1100702"/>
            <a:ext cx="4016849"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885504" y="1100702"/>
            <a:ext cx="4016849"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09001" y="1100702"/>
            <a:ext cx="4676503"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5180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levels conclusions from all the work in dissertation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955031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 resulting from this work</a:t>
            </a:r>
            <a:endParaRPr lang="en-US" dirty="0"/>
          </a:p>
        </p:txBody>
      </p:sp>
      <p:sp>
        <p:nvSpPr>
          <p:cNvPr id="3" name="Content Placeholder 2"/>
          <p:cNvSpPr>
            <a:spLocks noGrp="1"/>
          </p:cNvSpPr>
          <p:nvPr>
            <p:ph idx="1"/>
          </p:nvPr>
        </p:nvSpPr>
        <p:spPr/>
        <p:txBody>
          <a:bodyPr/>
          <a:lstStyle/>
          <a:p>
            <a:pPr lvl="0"/>
            <a:r>
              <a:rPr lang="en-US" sz="1800" dirty="0"/>
              <a:t>Aim 1: </a:t>
            </a:r>
            <a:endParaRPr lang="en-US" sz="1800" dirty="0" smtClean="0"/>
          </a:p>
          <a:p>
            <a:pPr lvl="1"/>
            <a:r>
              <a:rPr lang="en-US" sz="1400" b="1" dirty="0" smtClean="0"/>
              <a:t>Medlock </a:t>
            </a:r>
            <a:r>
              <a:rPr lang="en-US" sz="1400" b="1" dirty="0"/>
              <a:t>GL</a:t>
            </a:r>
            <a:r>
              <a:rPr lang="en-US" sz="1400" dirty="0"/>
              <a:t>, Carey MA, McDuffie DG, Mundy MB, </a:t>
            </a:r>
            <a:r>
              <a:rPr lang="en-US" sz="1400" dirty="0" err="1"/>
              <a:t>Giallourou</a:t>
            </a:r>
            <a:r>
              <a:rPr lang="en-US" sz="1400" dirty="0"/>
              <a:t> N, Swann JR, </a:t>
            </a:r>
            <a:r>
              <a:rPr lang="en-US" sz="1400" dirty="0" err="1"/>
              <a:t>Kolling</a:t>
            </a:r>
            <a:r>
              <a:rPr lang="en-US" sz="1400" dirty="0"/>
              <a:t> GL, </a:t>
            </a:r>
            <a:r>
              <a:rPr lang="en-US" sz="1400" dirty="0" err="1"/>
              <a:t>Papin</a:t>
            </a:r>
            <a:r>
              <a:rPr lang="en-US" sz="1400" dirty="0"/>
              <a:t> JA. </a:t>
            </a:r>
            <a:r>
              <a:rPr lang="en-US" sz="1400" dirty="0" smtClean="0"/>
              <a:t>“Inferring </a:t>
            </a:r>
            <a:r>
              <a:rPr lang="en-US" sz="1400" dirty="0"/>
              <a:t>Metabolic Mechanisms of Interaction Within a Defined Gut </a:t>
            </a:r>
            <a:r>
              <a:rPr lang="en-US" sz="1400" dirty="0" smtClean="0"/>
              <a:t>Microbiota”. </a:t>
            </a:r>
            <a:r>
              <a:rPr lang="en-US" sz="1400" i="1" dirty="0"/>
              <a:t>Cell Systems</a:t>
            </a:r>
            <a:r>
              <a:rPr lang="en-US" sz="1400" dirty="0"/>
              <a:t> 2018;7:245-257. </a:t>
            </a:r>
          </a:p>
          <a:p>
            <a:pPr lvl="2"/>
            <a:r>
              <a:rPr lang="en-US" sz="1200" b="1" i="1" dirty="0"/>
              <a:t>Cell Systems most-read article, Sep-Oct 2018</a:t>
            </a:r>
          </a:p>
          <a:p>
            <a:pPr lvl="2"/>
            <a:r>
              <a:rPr lang="en-US" sz="1200" i="1" dirty="0"/>
              <a:t>UVA Health System press release</a:t>
            </a:r>
            <a:endParaRPr lang="en-US" sz="1200" dirty="0"/>
          </a:p>
          <a:p>
            <a:pPr lvl="2"/>
            <a:r>
              <a:rPr lang="en-US" sz="1200" i="1" dirty="0"/>
              <a:t>Nature Methods </a:t>
            </a:r>
            <a:r>
              <a:rPr lang="en-US" sz="1200" dirty="0"/>
              <a:t>Research Highlight (November 2018)</a:t>
            </a:r>
          </a:p>
          <a:p>
            <a:pPr lvl="2"/>
            <a:r>
              <a:rPr lang="en-US" sz="1200" dirty="0"/>
              <a:t>Highlighted in </a:t>
            </a:r>
            <a:r>
              <a:rPr lang="en-US" sz="1200" i="1" dirty="0"/>
              <a:t>Nature Methods </a:t>
            </a:r>
            <a:r>
              <a:rPr lang="en-US" sz="1200" dirty="0"/>
              <a:t>“Methods to Watch” on Microbial Interactions (December 2018)</a:t>
            </a:r>
          </a:p>
          <a:p>
            <a:pPr lvl="0"/>
            <a:r>
              <a:rPr lang="en-US" sz="1800" dirty="0" smtClean="0"/>
              <a:t>Aim 2: </a:t>
            </a:r>
          </a:p>
          <a:p>
            <a:pPr lvl="1"/>
            <a:r>
              <a:rPr lang="en-US" sz="1400" b="1" dirty="0" smtClean="0"/>
              <a:t>Medlock </a:t>
            </a:r>
            <a:r>
              <a:rPr lang="en-US" sz="1400" b="1" dirty="0"/>
              <a:t>GL</a:t>
            </a:r>
            <a:r>
              <a:rPr lang="en-US" sz="1400" dirty="0"/>
              <a:t>, </a:t>
            </a:r>
            <a:r>
              <a:rPr lang="en-US" sz="1400" dirty="0" err="1"/>
              <a:t>Papin</a:t>
            </a:r>
            <a:r>
              <a:rPr lang="en-US" sz="1400" dirty="0"/>
              <a:t> JA. </a:t>
            </a:r>
            <a:r>
              <a:rPr lang="en-US" sz="1400" dirty="0" smtClean="0"/>
              <a:t>“Guiding </a:t>
            </a:r>
            <a:r>
              <a:rPr lang="en-US" sz="1400" dirty="0"/>
              <a:t>the refinement of biochemical </a:t>
            </a:r>
            <a:r>
              <a:rPr lang="en-US" sz="1400" dirty="0" err="1"/>
              <a:t>knowledgebases</a:t>
            </a:r>
            <a:r>
              <a:rPr lang="en-US" sz="1400" dirty="0"/>
              <a:t> with ensembles of metabolic networks and semi-supervised </a:t>
            </a:r>
            <a:r>
              <a:rPr lang="en-US" sz="1400" dirty="0" smtClean="0"/>
              <a:t>learning”. </a:t>
            </a:r>
            <a:r>
              <a:rPr lang="en-US" sz="1400" i="1" dirty="0" err="1"/>
              <a:t>bioRxiv</a:t>
            </a:r>
            <a:r>
              <a:rPr lang="en-US" sz="1400" dirty="0"/>
              <a:t>, 2018. Under review at</a:t>
            </a:r>
            <a:r>
              <a:rPr lang="en-US" sz="1400" i="1" dirty="0"/>
              <a:t> </a:t>
            </a:r>
            <a:r>
              <a:rPr lang="en-US" sz="1400" i="1" dirty="0" smtClean="0"/>
              <a:t>PNAS</a:t>
            </a:r>
            <a:endParaRPr lang="en-US" sz="1400" dirty="0" smtClean="0"/>
          </a:p>
          <a:p>
            <a:pPr lvl="1"/>
            <a:r>
              <a:rPr lang="en-US" sz="1400" b="1" dirty="0"/>
              <a:t>Medlock GL</a:t>
            </a:r>
            <a:r>
              <a:rPr lang="en-US" sz="1400" dirty="0"/>
              <a:t>, </a:t>
            </a:r>
            <a:r>
              <a:rPr lang="en-US" sz="1400" dirty="0" err="1"/>
              <a:t>Papin</a:t>
            </a:r>
            <a:r>
              <a:rPr lang="en-US" sz="1400" dirty="0"/>
              <a:t> JA. Building and analyzing ensembles of genome-scale metabolic network reconstructions using Medusa.</a:t>
            </a:r>
            <a:r>
              <a:rPr lang="en-US" sz="1400" dirty="0" smtClean="0"/>
              <a:t> </a:t>
            </a:r>
            <a:r>
              <a:rPr lang="en-US" sz="1400" i="1" dirty="0" smtClean="0"/>
              <a:t>In prep.</a:t>
            </a:r>
            <a:endParaRPr lang="en-US" sz="1400" dirty="0" smtClean="0"/>
          </a:p>
          <a:p>
            <a:pPr lvl="0"/>
            <a:endParaRPr lang="en-US" sz="1800" dirty="0" smtClean="0"/>
          </a:p>
          <a:p>
            <a:pPr lvl="0"/>
            <a:endParaRPr lang="en-US" sz="1800" dirty="0" smtClean="0"/>
          </a:p>
        </p:txBody>
      </p:sp>
    </p:spTree>
    <p:extLst>
      <p:ext uri="{BB962C8B-B14F-4D97-AF65-F5344CB8AC3E}">
        <p14:creationId xmlns:p14="http://schemas.microsoft.com/office/powerpoint/2010/main" val="20149404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Collaborative publications</a:t>
            </a:r>
            <a:endParaRPr lang="en-US" dirty="0"/>
          </a:p>
        </p:txBody>
      </p:sp>
      <p:sp>
        <p:nvSpPr>
          <p:cNvPr id="3" name="Content Placeholder 2"/>
          <p:cNvSpPr>
            <a:spLocks noGrp="1"/>
          </p:cNvSpPr>
          <p:nvPr>
            <p:ph idx="1"/>
          </p:nvPr>
        </p:nvSpPr>
        <p:spPr/>
        <p:txBody>
          <a:bodyPr/>
          <a:lstStyle/>
          <a:p>
            <a:pPr lvl="0"/>
            <a:r>
              <a:rPr lang="en-US" sz="1800" dirty="0"/>
              <a:t>Aim 1: </a:t>
            </a:r>
            <a:endParaRPr lang="en-US" sz="1800" dirty="0" smtClean="0"/>
          </a:p>
          <a:p>
            <a:pPr lvl="1"/>
            <a:r>
              <a:rPr lang="en-US" sz="1400" b="1" dirty="0" smtClean="0"/>
              <a:t>Medlock </a:t>
            </a:r>
            <a:r>
              <a:rPr lang="en-US" sz="1400" b="1" dirty="0"/>
              <a:t>GL</a:t>
            </a:r>
            <a:r>
              <a:rPr lang="en-US" sz="1400" dirty="0"/>
              <a:t>, Carey MA, McDuffie DG, Mundy MB, </a:t>
            </a:r>
            <a:r>
              <a:rPr lang="en-US" sz="1400" dirty="0" err="1"/>
              <a:t>Giallourou</a:t>
            </a:r>
            <a:r>
              <a:rPr lang="en-US" sz="1400" dirty="0"/>
              <a:t> N, Swann JR, </a:t>
            </a:r>
            <a:r>
              <a:rPr lang="en-US" sz="1400" dirty="0" err="1"/>
              <a:t>Kolling</a:t>
            </a:r>
            <a:r>
              <a:rPr lang="en-US" sz="1400" dirty="0"/>
              <a:t> GL, </a:t>
            </a:r>
            <a:r>
              <a:rPr lang="en-US" sz="1400" dirty="0" err="1"/>
              <a:t>Papin</a:t>
            </a:r>
            <a:r>
              <a:rPr lang="en-US" sz="1400" dirty="0"/>
              <a:t> JA. </a:t>
            </a:r>
            <a:r>
              <a:rPr lang="en-US" sz="1400" dirty="0" smtClean="0"/>
              <a:t>“Inferring </a:t>
            </a:r>
            <a:r>
              <a:rPr lang="en-US" sz="1400" dirty="0"/>
              <a:t>Metabolic Mechanisms of Interaction Within a Defined Gut </a:t>
            </a:r>
            <a:r>
              <a:rPr lang="en-US" sz="1400" dirty="0" smtClean="0"/>
              <a:t>Microbiota”. </a:t>
            </a:r>
            <a:r>
              <a:rPr lang="en-US" sz="1400" i="1" dirty="0"/>
              <a:t>Cell Systems</a:t>
            </a:r>
            <a:r>
              <a:rPr lang="en-US" sz="1400" dirty="0"/>
              <a:t> 2018;7:245-257. </a:t>
            </a:r>
          </a:p>
          <a:p>
            <a:pPr lvl="2"/>
            <a:r>
              <a:rPr lang="en-US" sz="1200" b="1" i="1" dirty="0"/>
              <a:t>Cell Systems most-read article, Sep-Oct 2018</a:t>
            </a:r>
          </a:p>
          <a:p>
            <a:pPr lvl="2"/>
            <a:r>
              <a:rPr lang="en-US" sz="1200" i="1" dirty="0"/>
              <a:t>UVA Health System press release</a:t>
            </a:r>
            <a:endParaRPr lang="en-US" sz="1200" dirty="0"/>
          </a:p>
          <a:p>
            <a:pPr lvl="2"/>
            <a:r>
              <a:rPr lang="en-US" sz="1200" i="1" dirty="0"/>
              <a:t>Nature Methods </a:t>
            </a:r>
            <a:r>
              <a:rPr lang="en-US" sz="1200" dirty="0"/>
              <a:t>Research Highlight (November 2018)</a:t>
            </a:r>
          </a:p>
          <a:p>
            <a:pPr lvl="2"/>
            <a:r>
              <a:rPr lang="en-US" sz="1200" dirty="0"/>
              <a:t>Highlighted in </a:t>
            </a:r>
            <a:r>
              <a:rPr lang="en-US" sz="1200" i="1" dirty="0"/>
              <a:t>Nature Methods </a:t>
            </a:r>
            <a:r>
              <a:rPr lang="en-US" sz="1200" dirty="0"/>
              <a:t>“Methods to Watch” on Microbial Interactions (December 2018)</a:t>
            </a:r>
          </a:p>
          <a:p>
            <a:pPr lvl="0"/>
            <a:r>
              <a:rPr lang="en-US" sz="1800" dirty="0" smtClean="0"/>
              <a:t>Aim 2: </a:t>
            </a:r>
          </a:p>
          <a:p>
            <a:pPr lvl="1"/>
            <a:r>
              <a:rPr lang="en-US" sz="1400" b="1" dirty="0" smtClean="0"/>
              <a:t>Medlock </a:t>
            </a:r>
            <a:r>
              <a:rPr lang="en-US" sz="1400" b="1" dirty="0"/>
              <a:t>GL</a:t>
            </a:r>
            <a:r>
              <a:rPr lang="en-US" sz="1400" dirty="0"/>
              <a:t>, </a:t>
            </a:r>
            <a:r>
              <a:rPr lang="en-US" sz="1400" dirty="0" err="1"/>
              <a:t>Papin</a:t>
            </a:r>
            <a:r>
              <a:rPr lang="en-US" sz="1400" dirty="0"/>
              <a:t> JA. </a:t>
            </a:r>
            <a:r>
              <a:rPr lang="en-US" sz="1400" dirty="0" smtClean="0"/>
              <a:t>“Guiding </a:t>
            </a:r>
            <a:r>
              <a:rPr lang="en-US" sz="1400" dirty="0"/>
              <a:t>the refinement of biochemical </a:t>
            </a:r>
            <a:r>
              <a:rPr lang="en-US" sz="1400" dirty="0" err="1"/>
              <a:t>knowledgebases</a:t>
            </a:r>
            <a:r>
              <a:rPr lang="en-US" sz="1400" dirty="0"/>
              <a:t> with ensembles of metabolic networks and semi-supervised </a:t>
            </a:r>
            <a:r>
              <a:rPr lang="en-US" sz="1400" dirty="0" smtClean="0"/>
              <a:t>learning”. </a:t>
            </a:r>
            <a:r>
              <a:rPr lang="en-US" sz="1400" i="1" dirty="0" err="1"/>
              <a:t>bioRxiv</a:t>
            </a:r>
            <a:r>
              <a:rPr lang="en-US" sz="1400" dirty="0"/>
              <a:t>, 2018. Under review at</a:t>
            </a:r>
            <a:r>
              <a:rPr lang="en-US" sz="1400" i="1" dirty="0"/>
              <a:t> </a:t>
            </a:r>
            <a:r>
              <a:rPr lang="en-US" sz="1400" i="1" dirty="0" smtClean="0"/>
              <a:t>PNAS</a:t>
            </a:r>
            <a:endParaRPr lang="en-US" sz="1400" dirty="0" smtClean="0"/>
          </a:p>
          <a:p>
            <a:pPr lvl="1"/>
            <a:r>
              <a:rPr lang="en-US" sz="1400" b="1" dirty="0"/>
              <a:t>Medlock GL</a:t>
            </a:r>
            <a:r>
              <a:rPr lang="en-US" sz="1400" dirty="0"/>
              <a:t>, </a:t>
            </a:r>
            <a:r>
              <a:rPr lang="en-US" sz="1400" dirty="0" err="1"/>
              <a:t>Papin</a:t>
            </a:r>
            <a:r>
              <a:rPr lang="en-US" sz="1400" dirty="0"/>
              <a:t> JA. Building and analyzing ensembles of genome-scale metabolic network reconstructions using Medusa.</a:t>
            </a:r>
            <a:r>
              <a:rPr lang="en-US" sz="1400" dirty="0" smtClean="0"/>
              <a:t> </a:t>
            </a:r>
            <a:r>
              <a:rPr lang="en-US" sz="1400" i="1" dirty="0" smtClean="0"/>
              <a:t>In prep.</a:t>
            </a:r>
            <a:endParaRPr lang="en-US" sz="1400" dirty="0" smtClean="0"/>
          </a:p>
          <a:p>
            <a:pPr lvl="0"/>
            <a:endParaRPr lang="en-US" sz="1800" dirty="0" smtClean="0"/>
          </a:p>
          <a:p>
            <a:pPr lvl="0"/>
            <a:endParaRPr lang="en-US" sz="1800" dirty="0" smtClean="0"/>
          </a:p>
        </p:txBody>
      </p:sp>
    </p:spTree>
    <p:extLst>
      <p:ext uri="{BB962C8B-B14F-4D97-AF65-F5344CB8AC3E}">
        <p14:creationId xmlns:p14="http://schemas.microsoft.com/office/powerpoint/2010/main" val="6626575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222849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extended</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064113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055" y="0"/>
            <a:ext cx="7886700" cy="1325563"/>
          </a:xfrm>
        </p:spPr>
        <p:txBody>
          <a:bodyPr/>
          <a:lstStyle/>
          <a:p>
            <a:r>
              <a:rPr lang="en-US" dirty="0" smtClean="0"/>
              <a:t>Questions</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919" y="1984355"/>
            <a:ext cx="8363516" cy="4675941"/>
          </a:xfrm>
        </p:spPr>
      </p:pic>
      <p:sp>
        <p:nvSpPr>
          <p:cNvPr id="11" name="TextBox 10"/>
          <p:cNvSpPr txBox="1"/>
          <p:nvPr/>
        </p:nvSpPr>
        <p:spPr>
          <a:xfrm>
            <a:off x="349785" y="1100702"/>
            <a:ext cx="854721" cy="400110"/>
          </a:xfrm>
          <a:prstGeom prst="rect">
            <a:avLst/>
          </a:prstGeom>
          <a:noFill/>
        </p:spPr>
        <p:txBody>
          <a:bodyPr wrap="none" rtlCol="0">
            <a:spAutoFit/>
          </a:bodyPr>
          <a:lstStyle/>
          <a:p>
            <a:r>
              <a:rPr lang="en-US" sz="2000" dirty="0" smtClean="0"/>
              <a:t>Aim 1:</a:t>
            </a:r>
            <a:endParaRPr lang="en-US" sz="2000" dirty="0"/>
          </a:p>
        </p:txBody>
      </p:sp>
      <p:sp>
        <p:nvSpPr>
          <p:cNvPr id="12" name="Rectangle 11"/>
          <p:cNvSpPr/>
          <p:nvPr/>
        </p:nvSpPr>
        <p:spPr>
          <a:xfrm>
            <a:off x="1137180" y="1100702"/>
            <a:ext cx="3498520" cy="707886"/>
          </a:xfrm>
          <a:prstGeom prst="rect">
            <a:avLst/>
          </a:prstGeom>
        </p:spPr>
        <p:txBody>
          <a:bodyPr wrap="square">
            <a:spAutoFit/>
          </a:bodyPr>
          <a:lstStyle/>
          <a:p>
            <a:r>
              <a:rPr lang="en-US" sz="2000" dirty="0"/>
              <a:t>inferring metabolic interactions</a:t>
            </a:r>
          </a:p>
          <a:p>
            <a:r>
              <a:rPr lang="en-US" sz="2000" dirty="0" smtClean="0"/>
              <a:t>between </a:t>
            </a:r>
            <a:r>
              <a:rPr lang="en-US" sz="2000" dirty="0"/>
              <a:t>gut microbes</a:t>
            </a:r>
            <a:endParaRPr lang="en-US" sz="2000" dirty="0"/>
          </a:p>
        </p:txBody>
      </p:sp>
      <p:sp>
        <p:nvSpPr>
          <p:cNvPr id="13" name="TextBox 12"/>
          <p:cNvSpPr txBox="1"/>
          <p:nvPr/>
        </p:nvSpPr>
        <p:spPr>
          <a:xfrm>
            <a:off x="4946993" y="1101799"/>
            <a:ext cx="854721" cy="400110"/>
          </a:xfrm>
          <a:prstGeom prst="rect">
            <a:avLst/>
          </a:prstGeom>
          <a:noFill/>
        </p:spPr>
        <p:txBody>
          <a:bodyPr wrap="none" rtlCol="0">
            <a:spAutoFit/>
          </a:bodyPr>
          <a:lstStyle/>
          <a:p>
            <a:r>
              <a:rPr lang="en-US" sz="2000" dirty="0" smtClean="0"/>
              <a:t>Aim 2:</a:t>
            </a:r>
            <a:endParaRPr lang="en-US" sz="2000" dirty="0"/>
          </a:p>
        </p:txBody>
      </p:sp>
      <p:sp>
        <p:nvSpPr>
          <p:cNvPr id="14" name="Rectangle 13"/>
          <p:cNvSpPr/>
          <p:nvPr/>
        </p:nvSpPr>
        <p:spPr>
          <a:xfrm>
            <a:off x="5708262" y="1101799"/>
            <a:ext cx="3640197" cy="707886"/>
          </a:xfrm>
          <a:prstGeom prst="rect">
            <a:avLst/>
          </a:prstGeom>
        </p:spPr>
        <p:txBody>
          <a:bodyPr wrap="square">
            <a:spAutoFit/>
          </a:bodyPr>
          <a:lstStyle/>
          <a:p>
            <a:r>
              <a:rPr lang="en-US" sz="2000" dirty="0" smtClean="0"/>
              <a:t>Prioritize metabolic characterization of microbes</a:t>
            </a:r>
            <a:endParaRPr lang="en-US" sz="2000" dirty="0"/>
          </a:p>
        </p:txBody>
      </p:sp>
      <p:sp>
        <p:nvSpPr>
          <p:cNvPr id="15" name="Rectangle 14"/>
          <p:cNvSpPr/>
          <p:nvPr/>
        </p:nvSpPr>
        <p:spPr>
          <a:xfrm>
            <a:off x="209001" y="1100702"/>
            <a:ext cx="4676503"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85504" y="1100702"/>
            <a:ext cx="4016849" cy="5607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885504" y="1100702"/>
            <a:ext cx="4016849"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09001" y="1100702"/>
            <a:ext cx="4676503" cy="7078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6479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solidFill>
                  <a:schemeClr val="bg1">
                    <a:lumMod val="75000"/>
                  </a:schemeClr>
                </a:solidFill>
              </a:rPr>
              <a:t>Why the microbiome?</a:t>
            </a:r>
          </a:p>
          <a:p>
            <a:endParaRPr lang="en-US" dirty="0"/>
          </a:p>
          <a:p>
            <a:r>
              <a:rPr lang="en-US" dirty="0" smtClean="0"/>
              <a:t>State of the field</a:t>
            </a:r>
          </a:p>
          <a:p>
            <a:endParaRPr lang="en-US" dirty="0"/>
          </a:p>
          <a:p>
            <a:r>
              <a:rPr lang="en-US" dirty="0" smtClean="0">
                <a:solidFill>
                  <a:schemeClr val="bg1">
                    <a:lumMod val="75000"/>
                  </a:schemeClr>
                </a:solidFill>
              </a:rPr>
              <a:t>Moving forward</a:t>
            </a:r>
            <a:endParaRPr lang="en-US" dirty="0">
              <a:solidFill>
                <a:schemeClr val="bg1">
                  <a:lumMod val="75000"/>
                </a:schemeClr>
              </a:solidFill>
            </a:endParaRPr>
          </a:p>
        </p:txBody>
      </p:sp>
    </p:spTree>
    <p:extLst>
      <p:ext uri="{BB962C8B-B14F-4D97-AF65-F5344CB8AC3E}">
        <p14:creationId xmlns:p14="http://schemas.microsoft.com/office/powerpoint/2010/main" val="19087396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24423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p:cNvGraphicFramePr>
          <p:nvPr>
            <p:extLst>
              <p:ext uri="{D42A27DB-BD31-4B8C-83A1-F6EECF244321}">
                <p14:modId xmlns:p14="http://schemas.microsoft.com/office/powerpoint/2010/main" val="208018770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80340"/>
            <a:ext cx="7652467" cy="6076769"/>
          </a:xfrm>
          <a:prstGeom prst="rect">
            <a:avLst/>
          </a:prstGeom>
        </p:spPr>
      </p:pic>
      <p:sp>
        <p:nvSpPr>
          <p:cNvPr id="8" name="Content Placeholder 7"/>
          <p:cNvSpPr>
            <a:spLocks noGrp="1"/>
          </p:cNvSpPr>
          <p:nvPr>
            <p:ph idx="1"/>
          </p:nvPr>
        </p:nvSpPr>
        <p:spPr/>
        <p:txBody>
          <a:bodyPr/>
          <a:lstStyle/>
          <a:p>
            <a:endParaRPr lang="en-US" dirty="0"/>
          </a:p>
        </p:txBody>
      </p:sp>
    </p:spTree>
    <p:extLst>
      <p:ext uri="{BB962C8B-B14F-4D97-AF65-F5344CB8AC3E}">
        <p14:creationId xmlns:p14="http://schemas.microsoft.com/office/powerpoint/2010/main" val="4330091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aphicFrame>
        <p:nvGraphicFramePr>
          <p:cNvPr id="4" name="Content Placeholder 3"/>
          <p:cNvGraphicFramePr>
            <a:graphicFrameLocks/>
          </p:cNvGraphicFramePr>
          <p:nvPr>
            <p:extLst>
              <p:ext uri="{D42A27DB-BD31-4B8C-83A1-F6EECF244321}">
                <p14:modId xmlns:p14="http://schemas.microsoft.com/office/powerpoint/2010/main" val="208018770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703" y="365126"/>
            <a:ext cx="7778020" cy="5860378"/>
          </a:xfrm>
          <a:prstGeom prst="rect">
            <a:avLst/>
          </a:prstGeom>
        </p:spPr>
      </p:pic>
    </p:spTree>
    <p:extLst>
      <p:ext uri="{BB962C8B-B14F-4D97-AF65-F5344CB8AC3E}">
        <p14:creationId xmlns:p14="http://schemas.microsoft.com/office/powerpoint/2010/main" val="19102048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Acknowledgements</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69968" y="351504"/>
            <a:ext cx="4220411" cy="3165308"/>
          </a:xfrm>
        </p:spPr>
      </p:pic>
      <p:sp>
        <p:nvSpPr>
          <p:cNvPr id="14" name="TextBox 13"/>
          <p:cNvSpPr txBox="1"/>
          <p:nvPr/>
        </p:nvSpPr>
        <p:spPr>
          <a:xfrm>
            <a:off x="-1322835" y="1306220"/>
            <a:ext cx="3064042" cy="4431983"/>
          </a:xfrm>
          <a:prstGeom prst="rect">
            <a:avLst/>
          </a:prstGeom>
          <a:noFill/>
        </p:spPr>
        <p:txBody>
          <a:bodyPr wrap="square" rtlCol="0">
            <a:spAutoFit/>
          </a:bodyPr>
          <a:lstStyle/>
          <a:p>
            <a:r>
              <a:rPr lang="en-US" sz="2400" u="sng" dirty="0"/>
              <a:t>UVA</a:t>
            </a:r>
            <a:endParaRPr lang="en-US" sz="2400" dirty="0"/>
          </a:p>
          <a:p>
            <a:r>
              <a:rPr lang="en-US" sz="2400" b="1" dirty="0"/>
              <a:t>Jason Papin, PhD</a:t>
            </a:r>
          </a:p>
          <a:p>
            <a:r>
              <a:rPr lang="en-US" sz="2400" b="1" dirty="0"/>
              <a:t>Glynis Kolling, PhD</a:t>
            </a:r>
          </a:p>
          <a:p>
            <a:r>
              <a:rPr lang="en-US" sz="2400" dirty="0"/>
              <a:t>Matthew Jenior, PhD</a:t>
            </a:r>
          </a:p>
          <a:p>
            <a:r>
              <a:rPr lang="en-US" sz="2400" b="1" dirty="0"/>
              <a:t>Maureen Carey, PhD</a:t>
            </a:r>
          </a:p>
          <a:p>
            <a:r>
              <a:rPr lang="en-US" sz="2400" dirty="0"/>
              <a:t>Anna </a:t>
            </a:r>
            <a:r>
              <a:rPr lang="en-US" sz="2400" dirty="0" err="1"/>
              <a:t>Blazier</a:t>
            </a:r>
            <a:endParaRPr lang="en-US" sz="2400" b="1" dirty="0"/>
          </a:p>
          <a:p>
            <a:r>
              <a:rPr lang="en-US" sz="2400" dirty="0"/>
              <a:t>Kristopher Rawls</a:t>
            </a:r>
          </a:p>
          <a:p>
            <a:r>
              <a:rPr lang="en-US" sz="2400" dirty="0"/>
              <a:t>Bonnie Dougherty</a:t>
            </a:r>
          </a:p>
          <a:p>
            <a:r>
              <a:rPr lang="en-US" sz="2400" dirty="0"/>
              <a:t>Laura Dunphy</a:t>
            </a:r>
          </a:p>
          <a:p>
            <a:r>
              <a:rPr lang="en-US" sz="2400" b="1" dirty="0"/>
              <a:t>Thomas </a:t>
            </a:r>
            <a:r>
              <a:rPr lang="en-US" sz="2400" b="1" dirty="0" err="1"/>
              <a:t>Moutinho</a:t>
            </a:r>
            <a:endParaRPr lang="en-US" sz="2400" b="1" dirty="0"/>
          </a:p>
          <a:p>
            <a:r>
              <a:rPr lang="en-US" sz="2400" b="1" dirty="0"/>
              <a:t>Dennis McDuffie</a:t>
            </a:r>
          </a:p>
          <a:p>
            <a:endParaRPr lang="en-US" dirty="0"/>
          </a:p>
        </p:txBody>
      </p:sp>
      <p:sp>
        <p:nvSpPr>
          <p:cNvPr id="15" name="TextBox 14"/>
          <p:cNvSpPr txBox="1"/>
          <p:nvPr/>
        </p:nvSpPr>
        <p:spPr>
          <a:xfrm>
            <a:off x="1556084" y="1306219"/>
            <a:ext cx="2454442" cy="923330"/>
          </a:xfrm>
          <a:prstGeom prst="rect">
            <a:avLst/>
          </a:prstGeom>
          <a:noFill/>
        </p:spPr>
        <p:txBody>
          <a:bodyPr wrap="square" rtlCol="0">
            <a:spAutoFit/>
          </a:bodyPr>
          <a:lstStyle/>
          <a:p>
            <a:r>
              <a:rPr lang="en-US" u="sng" dirty="0"/>
              <a:t>Imperial College London</a:t>
            </a:r>
            <a:endParaRPr lang="en-US" dirty="0"/>
          </a:p>
          <a:p>
            <a:r>
              <a:rPr lang="en-US" b="1" dirty="0"/>
              <a:t>Jonathan Swann, PhD</a:t>
            </a:r>
          </a:p>
          <a:p>
            <a:r>
              <a:rPr lang="en-US" b="1" dirty="0"/>
              <a:t>Natasa Giallourou, PhD</a:t>
            </a:r>
          </a:p>
        </p:txBody>
      </p:sp>
      <p:sp>
        <p:nvSpPr>
          <p:cNvPr id="16" name="TextBox 15"/>
          <p:cNvSpPr txBox="1"/>
          <p:nvPr/>
        </p:nvSpPr>
        <p:spPr>
          <a:xfrm>
            <a:off x="1556084" y="4339532"/>
            <a:ext cx="3269916" cy="1200329"/>
          </a:xfrm>
          <a:prstGeom prst="rect">
            <a:avLst/>
          </a:prstGeom>
          <a:noFill/>
        </p:spPr>
        <p:txBody>
          <a:bodyPr wrap="square" rtlCol="0">
            <a:spAutoFit/>
          </a:bodyPr>
          <a:lstStyle/>
          <a:p>
            <a:r>
              <a:rPr lang="en-US" u="sng" dirty="0"/>
              <a:t>Funding</a:t>
            </a:r>
            <a:endParaRPr lang="en-US" dirty="0"/>
          </a:p>
          <a:p>
            <a:r>
              <a:rPr lang="en-US" dirty="0"/>
              <a:t>NIH R01GM108501 and </a:t>
            </a:r>
            <a:r>
              <a:rPr lang="en-US" dirty="0"/>
              <a:t>T32GM008136</a:t>
            </a:r>
          </a:p>
          <a:p>
            <a:r>
              <a:rPr lang="en-US" dirty="0"/>
              <a:t>Wagner Pre-doctoral Fellowship</a:t>
            </a:r>
          </a:p>
        </p:txBody>
      </p:sp>
      <p:sp>
        <p:nvSpPr>
          <p:cNvPr id="17" name="TextBox 16"/>
          <p:cNvSpPr txBox="1"/>
          <p:nvPr/>
        </p:nvSpPr>
        <p:spPr>
          <a:xfrm>
            <a:off x="1556084" y="2308617"/>
            <a:ext cx="2454442" cy="646331"/>
          </a:xfrm>
          <a:prstGeom prst="rect">
            <a:avLst/>
          </a:prstGeom>
          <a:noFill/>
        </p:spPr>
        <p:txBody>
          <a:bodyPr wrap="square" rtlCol="0">
            <a:spAutoFit/>
          </a:bodyPr>
          <a:lstStyle/>
          <a:p>
            <a:r>
              <a:rPr lang="en-US" u="sng" dirty="0"/>
              <a:t>Mayo Clinic</a:t>
            </a:r>
            <a:endParaRPr lang="en-US" dirty="0"/>
          </a:p>
          <a:p>
            <a:r>
              <a:rPr lang="en-US" b="1" dirty="0"/>
              <a:t>Michael Mundy</a:t>
            </a:r>
          </a:p>
        </p:txBody>
      </p:sp>
      <p:sp>
        <p:nvSpPr>
          <p:cNvPr id="19" name="TextBox 18"/>
          <p:cNvSpPr txBox="1"/>
          <p:nvPr/>
        </p:nvSpPr>
        <p:spPr>
          <a:xfrm>
            <a:off x="1556084" y="3034394"/>
            <a:ext cx="2454442" cy="646331"/>
          </a:xfrm>
          <a:prstGeom prst="rect">
            <a:avLst/>
          </a:prstGeom>
          <a:noFill/>
        </p:spPr>
        <p:txBody>
          <a:bodyPr wrap="square" rtlCol="0">
            <a:spAutoFit/>
          </a:bodyPr>
          <a:lstStyle/>
          <a:p>
            <a:r>
              <a:rPr lang="en-US" u="sng" dirty="0" err="1"/>
              <a:t>Cerillo</a:t>
            </a:r>
            <a:r>
              <a:rPr lang="en-US" u="sng" dirty="0"/>
              <a:t>, LLC</a:t>
            </a:r>
            <a:endParaRPr lang="en-US" dirty="0"/>
          </a:p>
          <a:p>
            <a:r>
              <a:rPr lang="en-US" b="1" dirty="0"/>
              <a:t>Kevin </a:t>
            </a:r>
            <a:r>
              <a:rPr lang="en-US" b="1" dirty="0" err="1"/>
              <a:t>Seitter</a:t>
            </a:r>
            <a:endParaRPr lang="en-US" b="1" dirty="0"/>
          </a:p>
        </p:txBody>
      </p:sp>
      <p:sp>
        <p:nvSpPr>
          <p:cNvPr id="11" name="TextBox 10"/>
          <p:cNvSpPr txBox="1"/>
          <p:nvPr/>
        </p:nvSpPr>
        <p:spPr>
          <a:xfrm>
            <a:off x="5813819" y="3530434"/>
            <a:ext cx="4332706" cy="1200329"/>
          </a:xfrm>
          <a:prstGeom prst="rect">
            <a:avLst/>
          </a:prstGeom>
          <a:noFill/>
        </p:spPr>
        <p:txBody>
          <a:bodyPr wrap="square" rtlCol="0">
            <a:spAutoFit/>
          </a:bodyPr>
          <a:lstStyle/>
          <a:p>
            <a:r>
              <a:rPr lang="en-US" b="1" dirty="0"/>
              <a:t>Read the paper: </a:t>
            </a:r>
            <a:endParaRPr lang="en-US" dirty="0"/>
          </a:p>
          <a:p>
            <a:r>
              <a:rPr lang="en-US" dirty="0"/>
              <a:t>“Inferring Metabolic mechanisms of interaction within a defined gut microbiota”, Cell Systems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2835" y="5865306"/>
            <a:ext cx="6096000" cy="813991"/>
          </a:xfrm>
          <a:prstGeom prst="rect">
            <a:avLst/>
          </a:prstGeom>
        </p:spPr>
      </p:pic>
      <p:sp>
        <p:nvSpPr>
          <p:cNvPr id="20" name="TextBox 19"/>
          <p:cNvSpPr txBox="1"/>
          <p:nvPr/>
        </p:nvSpPr>
        <p:spPr>
          <a:xfrm>
            <a:off x="5813820" y="4702150"/>
            <a:ext cx="4269313" cy="646331"/>
          </a:xfrm>
          <a:prstGeom prst="rect">
            <a:avLst/>
          </a:prstGeom>
          <a:noFill/>
        </p:spPr>
        <p:txBody>
          <a:bodyPr wrap="square" rtlCol="0">
            <a:spAutoFit/>
          </a:bodyPr>
          <a:lstStyle/>
          <a:p>
            <a:r>
              <a:rPr lang="en-US" b="1" dirty="0"/>
              <a:t>Use the data:</a:t>
            </a:r>
          </a:p>
          <a:p>
            <a:r>
              <a:rPr lang="en-US" dirty="0" err="1"/>
              <a:t>g</a:t>
            </a:r>
            <a:r>
              <a:rPr lang="en-US" dirty="0" err="1"/>
              <a:t>ithub.com</a:t>
            </a:r>
            <a:r>
              <a:rPr lang="en-US" dirty="0"/>
              <a:t>/</a:t>
            </a:r>
            <a:r>
              <a:rPr lang="en-US" dirty="0" err="1"/>
              <a:t>gregmedlock</a:t>
            </a:r>
            <a:r>
              <a:rPr lang="en-US" dirty="0"/>
              <a:t>/</a:t>
            </a:r>
            <a:r>
              <a:rPr lang="en-US" dirty="0" err="1"/>
              <a:t>asf_interactions</a:t>
            </a:r>
            <a:endParaRPr lang="en-US" dirty="0"/>
          </a:p>
        </p:txBody>
      </p:sp>
      <p:sp>
        <p:nvSpPr>
          <p:cNvPr id="21" name="TextBox 20"/>
          <p:cNvSpPr txBox="1"/>
          <p:nvPr/>
        </p:nvSpPr>
        <p:spPr>
          <a:xfrm>
            <a:off x="5813819" y="5421686"/>
            <a:ext cx="4269313" cy="923330"/>
          </a:xfrm>
          <a:prstGeom prst="rect">
            <a:avLst/>
          </a:prstGeom>
          <a:noFill/>
        </p:spPr>
        <p:txBody>
          <a:bodyPr wrap="square" rtlCol="0">
            <a:spAutoFit/>
          </a:bodyPr>
          <a:lstStyle/>
          <a:p>
            <a:r>
              <a:rPr lang="en-US" b="1" dirty="0"/>
              <a:t>Contact me:</a:t>
            </a:r>
            <a:endParaRPr lang="en-US" dirty="0"/>
          </a:p>
          <a:p>
            <a:r>
              <a:rPr lang="en-US" dirty="0"/>
              <a:t>Twitter: @</a:t>
            </a:r>
            <a:r>
              <a:rPr lang="en-US" dirty="0" err="1"/>
              <a:t>medlockgreg</a:t>
            </a:r>
            <a:endParaRPr lang="en-US" dirty="0"/>
          </a:p>
          <a:p>
            <a:r>
              <a:rPr lang="en-US" dirty="0"/>
              <a:t>Email: </a:t>
            </a:r>
            <a:r>
              <a:rPr lang="en-US" dirty="0" err="1"/>
              <a:t>gmedlo@gmail.com</a:t>
            </a:r>
            <a:endParaRPr lang="en-US" dirty="0"/>
          </a:p>
        </p:txBody>
      </p:sp>
    </p:spTree>
    <p:extLst>
      <p:ext uri="{BB962C8B-B14F-4D97-AF65-F5344CB8AC3E}">
        <p14:creationId xmlns:p14="http://schemas.microsoft.com/office/powerpoint/2010/main" val="1443828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are the </a:t>
            </a:r>
            <a:r>
              <a:rPr lang="en-US" dirty="0" err="1" smtClean="0"/>
              <a:t>Stickland</a:t>
            </a:r>
            <a:r>
              <a:rPr lang="en-US" dirty="0" smtClean="0"/>
              <a:t> fermentation products?</a:t>
            </a:r>
            <a:endParaRPr lang="en-US" dirty="0"/>
          </a:p>
        </p:txBody>
      </p:sp>
      <p:sp>
        <p:nvSpPr>
          <p:cNvPr id="5" name="Content Placeholder 4"/>
          <p:cNvSpPr>
            <a:spLocks noGrp="1"/>
          </p:cNvSpPr>
          <p:nvPr>
            <p:ph idx="1"/>
          </p:nvPr>
        </p:nvSpPr>
        <p:spPr/>
        <p:txBody>
          <a:bodyPr/>
          <a:lstStyle/>
          <a:p>
            <a:endParaRPr lang="en-US"/>
          </a:p>
        </p:txBody>
      </p:sp>
      <p:sp>
        <p:nvSpPr>
          <p:cNvPr id="9" name="TextBox 8"/>
          <p:cNvSpPr txBox="1"/>
          <p:nvPr/>
        </p:nvSpPr>
        <p:spPr>
          <a:xfrm>
            <a:off x="-1242700" y="1728412"/>
            <a:ext cx="7002482" cy="1200329"/>
          </a:xfrm>
          <a:prstGeom prst="rect">
            <a:avLst/>
          </a:prstGeom>
          <a:noFill/>
        </p:spPr>
        <p:txBody>
          <a:bodyPr wrap="square" rtlCol="0">
            <a:spAutoFit/>
          </a:bodyPr>
          <a:lstStyle/>
          <a:p>
            <a:r>
              <a:rPr lang="en-US" sz="2400" dirty="0"/>
              <a:t>5-aminovalerate, the product of proline reduction, overlaps with other metabolites within the NMR spectra.</a:t>
            </a:r>
            <a:endParaRPr lang="en-US" sz="24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3829" t="24120"/>
          <a:stretch/>
        </p:blipFill>
        <p:spPr>
          <a:xfrm>
            <a:off x="5759783" y="1450058"/>
            <a:ext cx="4849145" cy="4361677"/>
          </a:xfrm>
          <a:prstGeom prst="rect">
            <a:avLst/>
          </a:prstGeom>
        </p:spPr>
      </p:pic>
      <p:sp>
        <p:nvSpPr>
          <p:cNvPr id="4" name="TextBox 3"/>
          <p:cNvSpPr txBox="1"/>
          <p:nvPr/>
        </p:nvSpPr>
        <p:spPr>
          <a:xfrm>
            <a:off x="-1242700" y="3048377"/>
            <a:ext cx="7002482" cy="1107996"/>
          </a:xfrm>
          <a:prstGeom prst="rect">
            <a:avLst/>
          </a:prstGeom>
          <a:noFill/>
        </p:spPr>
        <p:txBody>
          <a:bodyPr wrap="square" rtlCol="0">
            <a:spAutoFit/>
          </a:bodyPr>
          <a:lstStyle/>
          <a:p>
            <a:r>
              <a:rPr lang="en-US" sz="2400" dirty="0"/>
              <a:t>We attempted </a:t>
            </a:r>
            <a:r>
              <a:rPr lang="en-US" sz="2400" dirty="0"/>
              <a:t>identification of 5-aminovalerate in ASF356-ASF519 co-culture using 2D-NMR</a:t>
            </a:r>
          </a:p>
          <a:p>
            <a:endParaRPr lang="en-US" dirty="0"/>
          </a:p>
        </p:txBody>
      </p:sp>
      <p:sp>
        <p:nvSpPr>
          <p:cNvPr id="10" name="TextBox 9"/>
          <p:cNvSpPr txBox="1"/>
          <p:nvPr/>
        </p:nvSpPr>
        <p:spPr>
          <a:xfrm>
            <a:off x="-1242700" y="4107787"/>
            <a:ext cx="7206166" cy="1200329"/>
          </a:xfrm>
          <a:prstGeom prst="rect">
            <a:avLst/>
          </a:prstGeom>
          <a:noFill/>
        </p:spPr>
        <p:txBody>
          <a:bodyPr wrap="square" rtlCol="0">
            <a:spAutoFit/>
          </a:bodyPr>
          <a:lstStyle/>
          <a:p>
            <a:r>
              <a:rPr lang="en-US" sz="2400" dirty="0"/>
              <a:t>The signal we thought might be 5-aminovalerate was actually gamma-</a:t>
            </a:r>
            <a:r>
              <a:rPr lang="en-US" sz="2400" dirty="0" err="1"/>
              <a:t>aminobutyrate</a:t>
            </a:r>
            <a:r>
              <a:rPr lang="en-US" sz="2400" dirty="0"/>
              <a:t> (AKA the neurotransmitter GABA)</a:t>
            </a:r>
            <a:endParaRPr lang="en-US" sz="2400" dirty="0"/>
          </a:p>
        </p:txBody>
      </p:sp>
      <p:sp>
        <p:nvSpPr>
          <p:cNvPr id="11" name="TextBox 10"/>
          <p:cNvSpPr txBox="1"/>
          <p:nvPr/>
        </p:nvSpPr>
        <p:spPr>
          <a:xfrm>
            <a:off x="-1242700" y="5242522"/>
            <a:ext cx="7206166" cy="1200329"/>
          </a:xfrm>
          <a:prstGeom prst="rect">
            <a:avLst/>
          </a:prstGeom>
          <a:noFill/>
        </p:spPr>
        <p:txBody>
          <a:bodyPr wrap="square" rtlCol="0">
            <a:spAutoFit/>
          </a:bodyPr>
          <a:lstStyle/>
          <a:p>
            <a:r>
              <a:rPr lang="en-US" sz="2400" dirty="0"/>
              <a:t>Alternative hypotheses: 1) 5-aminovalerate is further degraded, or 2) Pro-Ala synergy is not due to </a:t>
            </a:r>
            <a:r>
              <a:rPr lang="en-US" sz="2400" dirty="0" err="1"/>
              <a:t>Stickland</a:t>
            </a:r>
            <a:r>
              <a:rPr lang="en-US" sz="2400" dirty="0"/>
              <a:t> fermentation</a:t>
            </a:r>
            <a:endParaRPr lang="en-US" sz="2400" dirty="0"/>
          </a:p>
        </p:txBody>
      </p:sp>
      <p:sp>
        <p:nvSpPr>
          <p:cNvPr id="13" name="TextBox 12"/>
          <p:cNvSpPr txBox="1"/>
          <p:nvPr/>
        </p:nvSpPr>
        <p:spPr>
          <a:xfrm>
            <a:off x="7401803" y="6117828"/>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12"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65117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668" t="40750" r="879" b="25578"/>
          <a:stretch/>
        </p:blipFill>
        <p:spPr>
          <a:xfrm>
            <a:off x="191246" y="656647"/>
            <a:ext cx="7600120" cy="2380201"/>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86247"/>
          <a:stretch/>
        </p:blipFill>
        <p:spPr>
          <a:xfrm>
            <a:off x="2835606" y="3145900"/>
            <a:ext cx="6492240" cy="99234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65501"/>
          <a:stretch/>
        </p:blipFill>
        <p:spPr>
          <a:xfrm>
            <a:off x="2835606" y="4138244"/>
            <a:ext cx="6492240" cy="2489254"/>
          </a:xfrm>
          <a:prstGeom prst="rect">
            <a:avLst/>
          </a:prstGeom>
        </p:spPr>
      </p:pic>
    </p:spTree>
    <p:extLst>
      <p:ext uri="{BB962C8B-B14F-4D97-AF65-F5344CB8AC3E}">
        <p14:creationId xmlns:p14="http://schemas.microsoft.com/office/powerpoint/2010/main" val="7521172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34774"/>
          <a:stretch/>
        </p:blipFill>
        <p:spPr>
          <a:xfrm>
            <a:off x="-49228" y="359604"/>
            <a:ext cx="9385734" cy="6089253"/>
          </a:xfrm>
          <a:prstGeom prst="rect">
            <a:avLst/>
          </a:prstGeom>
        </p:spPr>
      </p:pic>
      <p:sp>
        <p:nvSpPr>
          <p:cNvPr id="3" name="TextBox 2"/>
          <p:cNvSpPr txBox="1"/>
          <p:nvPr/>
        </p:nvSpPr>
        <p:spPr>
          <a:xfrm>
            <a:off x="7441604" y="6448856"/>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3151983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2301" y="365126"/>
            <a:ext cx="6824001" cy="6011811"/>
          </a:xfrm>
        </p:spPr>
      </p:pic>
      <p:sp>
        <p:nvSpPr>
          <p:cNvPr id="5" name="TextBox 4"/>
          <p:cNvSpPr txBox="1"/>
          <p:nvPr/>
        </p:nvSpPr>
        <p:spPr>
          <a:xfrm>
            <a:off x="7325603" y="6376936"/>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6"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18153286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3228" y="190501"/>
            <a:ext cx="6497874" cy="6215063"/>
          </a:xfrm>
        </p:spPr>
      </p:pic>
      <p:sp>
        <p:nvSpPr>
          <p:cNvPr id="5" name="TextBox 4"/>
          <p:cNvSpPr txBox="1"/>
          <p:nvPr/>
        </p:nvSpPr>
        <p:spPr>
          <a:xfrm>
            <a:off x="7351003" y="6405563"/>
            <a:ext cx="3226396" cy="369332"/>
          </a:xfrm>
          <a:prstGeom prst="rect">
            <a:avLst/>
          </a:prstGeom>
          <a:noFill/>
        </p:spPr>
        <p:txBody>
          <a:bodyPr wrap="none" rtlCol="0">
            <a:spAutoFit/>
          </a:bodyPr>
          <a:lstStyle/>
          <a:p>
            <a:r>
              <a:rPr lang="en-US" dirty="0">
                <a:solidFill>
                  <a:schemeClr val="bg2">
                    <a:lumMod val="50000"/>
                  </a:schemeClr>
                </a:solidFill>
              </a:rPr>
              <a:t>Medlock et al. </a:t>
            </a:r>
            <a:r>
              <a:rPr lang="en-US" i="1" dirty="0">
                <a:solidFill>
                  <a:schemeClr val="bg2">
                    <a:lumMod val="50000"/>
                  </a:schemeClr>
                </a:solidFill>
              </a:rPr>
              <a:t>Cell Systems </a:t>
            </a:r>
            <a:r>
              <a:rPr lang="en-US" dirty="0">
                <a:solidFill>
                  <a:schemeClr val="bg2">
                    <a:lumMod val="50000"/>
                  </a:schemeClr>
                </a:solidFill>
              </a:rPr>
              <a:t>2018</a:t>
            </a:r>
            <a:endParaRPr lang="en-US" dirty="0">
              <a:solidFill>
                <a:schemeClr val="bg2">
                  <a:lumMod val="50000"/>
                </a:schemeClr>
              </a:solidFill>
            </a:endParaRPr>
          </a:p>
        </p:txBody>
      </p:sp>
      <p:graphicFrame>
        <p:nvGraphicFramePr>
          <p:cNvPr id="6"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9281114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this process make models more accurate?</a:t>
            </a:r>
            <a:endParaRPr lang="en-US" dirty="0"/>
          </a:p>
        </p:txBody>
      </p:sp>
      <p:sp>
        <p:nvSpPr>
          <p:cNvPr id="3" name="Content Placeholder 2"/>
          <p:cNvSpPr>
            <a:spLocks noGrp="1"/>
          </p:cNvSpPr>
          <p:nvPr>
            <p:ph idx="1"/>
          </p:nvPr>
        </p:nvSpPr>
        <p:spPr>
          <a:xfrm>
            <a:off x="313510" y="1825625"/>
            <a:ext cx="3161210" cy="4351338"/>
          </a:xfrm>
        </p:spPr>
        <p:txBody>
          <a:bodyPr/>
          <a:lstStyle/>
          <a:p>
            <a:r>
              <a:rPr lang="en-US" dirty="0" smtClean="0"/>
              <a:t>Compared predictive abilities of each simulation cluster against experimental data</a:t>
            </a:r>
          </a:p>
          <a:p>
            <a:endParaRPr lang="en-US" dirty="0"/>
          </a:p>
          <a:p>
            <a:r>
              <a:rPr lang="en-US" b="1" dirty="0" smtClean="0"/>
              <a:t>Selecting one cluster of models improves performance</a:t>
            </a:r>
            <a:endParaRPr lang="en-US" b="1" dirty="0"/>
          </a:p>
        </p:txBody>
      </p:sp>
      <p:graphicFrame>
        <p:nvGraphicFramePr>
          <p:cNvPr id="4"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6017" t="35229"/>
          <a:stretch/>
        </p:blipFill>
        <p:spPr>
          <a:xfrm>
            <a:off x="3474719" y="1655644"/>
            <a:ext cx="5172892" cy="4676418"/>
          </a:xfrm>
          <a:prstGeom prst="rect">
            <a:avLst/>
          </a:prstGeom>
        </p:spPr>
      </p:pic>
    </p:spTree>
    <p:extLst>
      <p:ext uri="{BB962C8B-B14F-4D97-AF65-F5344CB8AC3E}">
        <p14:creationId xmlns:p14="http://schemas.microsoft.com/office/powerpoint/2010/main" val="6174266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65126"/>
            <a:ext cx="7924800" cy="1325563"/>
          </a:xfrm>
        </p:spPr>
        <p:txBody>
          <a:bodyPr>
            <a:normAutofit/>
          </a:bodyPr>
          <a:lstStyle/>
          <a:p>
            <a:r>
              <a:rPr lang="en-US" sz="4000" dirty="0" smtClean="0"/>
              <a:t>Exponential growth of microbiome research</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049" y="1612475"/>
            <a:ext cx="5789464" cy="3907888"/>
          </a:xfrm>
        </p:spPr>
      </p:pic>
      <p:sp>
        <p:nvSpPr>
          <p:cNvPr id="5" name="TextBox 4"/>
          <p:cNvSpPr txBox="1"/>
          <p:nvPr/>
        </p:nvSpPr>
        <p:spPr>
          <a:xfrm>
            <a:off x="6668963" y="6117828"/>
            <a:ext cx="2475037" cy="369332"/>
          </a:xfrm>
          <a:prstGeom prst="rect">
            <a:avLst/>
          </a:prstGeom>
          <a:noFill/>
        </p:spPr>
        <p:txBody>
          <a:bodyPr wrap="none" rtlCol="0">
            <a:spAutoFit/>
          </a:bodyPr>
          <a:lstStyle/>
          <a:p>
            <a:r>
              <a:rPr lang="en-US" dirty="0">
                <a:solidFill>
                  <a:schemeClr val="bg2">
                    <a:lumMod val="50000"/>
                  </a:schemeClr>
                </a:solidFill>
              </a:rPr>
              <a:t>Image: </a:t>
            </a:r>
            <a:r>
              <a:rPr lang="en-US" dirty="0" smtClean="0">
                <a:solidFill>
                  <a:schemeClr val="bg2">
                    <a:lumMod val="50000"/>
                  </a:schemeClr>
                </a:solidFill>
              </a:rPr>
              <a:t>Young, </a:t>
            </a:r>
            <a:r>
              <a:rPr lang="en-US" smtClean="0">
                <a:solidFill>
                  <a:schemeClr val="bg2">
                    <a:lumMod val="50000"/>
                  </a:schemeClr>
                </a:solidFill>
              </a:rPr>
              <a:t>BMJ 2017</a:t>
            </a:r>
            <a:endParaRPr lang="en-US" dirty="0">
              <a:solidFill>
                <a:schemeClr val="bg2">
                  <a:lumMod val="50000"/>
                </a:schemeClr>
              </a:solidFill>
            </a:endParaRPr>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8" name="TextBox 7"/>
          <p:cNvSpPr txBox="1"/>
          <p:nvPr/>
        </p:nvSpPr>
        <p:spPr>
          <a:xfrm>
            <a:off x="3205781" y="5235554"/>
            <a:ext cx="722249" cy="461665"/>
          </a:xfrm>
          <a:prstGeom prst="rect">
            <a:avLst/>
          </a:prstGeom>
          <a:solidFill>
            <a:schemeClr val="bg1"/>
          </a:solidFill>
        </p:spPr>
        <p:txBody>
          <a:bodyPr wrap="none" rtlCol="0">
            <a:spAutoFit/>
          </a:bodyPr>
          <a:lstStyle/>
          <a:p>
            <a:r>
              <a:rPr lang="en-US" sz="2400" dirty="0" smtClean="0"/>
              <a:t>Year</a:t>
            </a:r>
            <a:endParaRPr lang="en-US" sz="2400" dirty="0"/>
          </a:p>
        </p:txBody>
      </p:sp>
      <p:sp>
        <p:nvSpPr>
          <p:cNvPr id="9" name="TextBox 8"/>
          <p:cNvSpPr txBox="1"/>
          <p:nvPr/>
        </p:nvSpPr>
        <p:spPr>
          <a:xfrm rot="16200000">
            <a:off x="-1171799" y="2664768"/>
            <a:ext cx="2997203" cy="461665"/>
          </a:xfrm>
          <a:prstGeom prst="rect">
            <a:avLst/>
          </a:prstGeom>
          <a:solidFill>
            <a:schemeClr val="bg1"/>
          </a:solidFill>
        </p:spPr>
        <p:txBody>
          <a:bodyPr wrap="square" rtlCol="0">
            <a:spAutoFit/>
          </a:bodyPr>
          <a:lstStyle/>
          <a:p>
            <a:r>
              <a:rPr lang="en-US" sz="2400" dirty="0" smtClean="0"/>
              <a:t># of publications</a:t>
            </a:r>
            <a:endParaRPr lang="en-US" sz="2400" dirty="0"/>
          </a:p>
        </p:txBody>
      </p:sp>
      <p:sp>
        <p:nvSpPr>
          <p:cNvPr id="17" name="TextBox 16"/>
          <p:cNvSpPr txBox="1"/>
          <p:nvPr/>
        </p:nvSpPr>
        <p:spPr>
          <a:xfrm>
            <a:off x="6001475" y="1447955"/>
            <a:ext cx="3142525" cy="4154984"/>
          </a:xfrm>
          <a:prstGeom prst="rect">
            <a:avLst/>
          </a:prstGeom>
          <a:solidFill>
            <a:schemeClr val="bg1"/>
          </a:solidFill>
        </p:spPr>
        <p:txBody>
          <a:bodyPr wrap="square" rtlCol="0">
            <a:spAutoFit/>
          </a:bodyPr>
          <a:lstStyle/>
          <a:p>
            <a:r>
              <a:rPr lang="en-US" sz="2400" dirty="0" smtClean="0"/>
              <a:t>1980s: regions of conserved genes used to identify bacterial species (Carl </a:t>
            </a:r>
            <a:r>
              <a:rPr lang="en-US" sz="2400" dirty="0" err="1" smtClean="0"/>
              <a:t>Woese</a:t>
            </a:r>
            <a:r>
              <a:rPr lang="en-US" sz="2400" dirty="0" smtClean="0"/>
              <a:t>)</a:t>
            </a:r>
          </a:p>
          <a:p>
            <a:endParaRPr lang="en-US" sz="2400" dirty="0"/>
          </a:p>
          <a:p>
            <a:r>
              <a:rPr lang="en-US" sz="2400" dirty="0" smtClean="0"/>
              <a:t>Idea: </a:t>
            </a:r>
          </a:p>
          <a:p>
            <a:pPr marL="342900" indent="-342900">
              <a:buFont typeface="Arial" charset="0"/>
              <a:buChar char="•"/>
            </a:pPr>
            <a:r>
              <a:rPr lang="en-US" sz="2400" dirty="0" smtClean="0"/>
              <a:t>All bacteria need this gene.</a:t>
            </a:r>
          </a:p>
          <a:p>
            <a:pPr marL="342900" indent="-342900">
              <a:buFont typeface="Arial" charset="0"/>
              <a:buChar char="•"/>
            </a:pPr>
            <a:r>
              <a:rPr lang="en-US" sz="2400" dirty="0" smtClean="0"/>
              <a:t>Evolution introduces changes to some parts of the gene.</a:t>
            </a:r>
            <a:endParaRPr lang="en-US" sz="2400" dirty="0"/>
          </a:p>
        </p:txBody>
      </p:sp>
      <p:sp>
        <p:nvSpPr>
          <p:cNvPr id="3" name="Rectangle 2"/>
          <p:cNvSpPr/>
          <p:nvPr/>
        </p:nvSpPr>
        <p:spPr>
          <a:xfrm>
            <a:off x="1066800" y="4089400"/>
            <a:ext cx="1257300" cy="800100"/>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42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Genome-scale metabolic network reconstructions (GENREs)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6657" t="1635" b="75370"/>
          <a:stretch/>
        </p:blipFill>
        <p:spPr>
          <a:xfrm>
            <a:off x="500470" y="1630845"/>
            <a:ext cx="8143059" cy="2915719"/>
          </a:xfrm>
          <a:prstGeom prst="rect">
            <a:avLst/>
          </a:prstGeom>
        </p:spPr>
      </p:pic>
      <p:sp>
        <p:nvSpPr>
          <p:cNvPr id="3" name="TextBox 2"/>
          <p:cNvSpPr txBox="1"/>
          <p:nvPr/>
        </p:nvSpPr>
        <p:spPr>
          <a:xfrm>
            <a:off x="679601" y="4546564"/>
            <a:ext cx="8144359" cy="1938992"/>
          </a:xfrm>
          <a:prstGeom prst="rect">
            <a:avLst/>
          </a:prstGeom>
          <a:noFill/>
        </p:spPr>
        <p:txBody>
          <a:bodyPr wrap="square" rtlCol="0">
            <a:spAutoFit/>
          </a:bodyPr>
          <a:lstStyle/>
          <a:p>
            <a:r>
              <a:rPr lang="en-US" sz="2400" dirty="0"/>
              <a:t>GENREs are well suited for studying gut microbes because:</a:t>
            </a:r>
          </a:p>
          <a:p>
            <a:pPr marL="285750" indent="-285750">
              <a:buFont typeface="Arial" charset="0"/>
              <a:buChar char="•"/>
            </a:pPr>
            <a:r>
              <a:rPr lang="en-US" sz="2400" dirty="0"/>
              <a:t>They take environmental context into account</a:t>
            </a:r>
          </a:p>
          <a:p>
            <a:pPr marL="285750" indent="-285750">
              <a:buFont typeface="Arial" charset="0"/>
              <a:buChar char="•"/>
            </a:pPr>
            <a:r>
              <a:rPr lang="en-US" sz="2400" dirty="0"/>
              <a:t>They allow modeling of interactions between species</a:t>
            </a:r>
          </a:p>
          <a:p>
            <a:pPr marL="285750" indent="-285750">
              <a:buFont typeface="Arial" charset="0"/>
              <a:buChar char="•"/>
            </a:pPr>
            <a:r>
              <a:rPr lang="en-US" sz="2400" dirty="0"/>
              <a:t>They can be constructed from sequence data alone (i.e. clinical + </a:t>
            </a:r>
            <a:r>
              <a:rPr lang="en-US" sz="2400" i="1" dirty="0"/>
              <a:t>in vivo </a:t>
            </a:r>
            <a:r>
              <a:rPr lang="en-US" sz="2400" dirty="0"/>
              <a:t>relevance)</a:t>
            </a:r>
            <a:endParaRPr lang="en-US" sz="2400" dirty="0"/>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89029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65126"/>
            <a:ext cx="7924800" cy="1325563"/>
          </a:xfrm>
        </p:spPr>
        <p:txBody>
          <a:bodyPr>
            <a:normAutofit/>
          </a:bodyPr>
          <a:lstStyle/>
          <a:p>
            <a:r>
              <a:rPr lang="en-US" sz="4000" dirty="0" smtClean="0"/>
              <a:t>Identifying bacterial species with a single gene</a:t>
            </a:r>
            <a:endParaRPr lang="en-US" sz="4000" dirty="0"/>
          </a:p>
        </p:txBody>
      </p:sp>
      <p:graphicFrame>
        <p:nvGraphicFramePr>
          <p:cNvPr id="6" name="Content Placeholder 3"/>
          <p:cNvGraphicFramePr>
            <a:graphicFrameLocks/>
          </p:cNvGraphicFramePr>
          <p:nvPr>
            <p:extLst>
              <p:ext uri="{D42A27DB-BD31-4B8C-83A1-F6EECF244321}">
                <p14:modId xmlns:p14="http://schemas.microsoft.com/office/powerpoint/2010/main" val="428865670"/>
              </p:ext>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19" name="TextBox 18"/>
          <p:cNvSpPr txBox="1"/>
          <p:nvPr/>
        </p:nvSpPr>
        <p:spPr>
          <a:xfrm>
            <a:off x="359395" y="5017100"/>
            <a:ext cx="8374409" cy="1200329"/>
          </a:xfrm>
          <a:prstGeom prst="rect">
            <a:avLst/>
          </a:prstGeom>
          <a:noFill/>
        </p:spPr>
        <p:txBody>
          <a:bodyPr wrap="square" rtlCol="0">
            <a:spAutoFit/>
          </a:bodyPr>
          <a:lstStyle/>
          <a:p>
            <a:pPr marL="342900" indent="-342900">
              <a:buFont typeface="Arial" charset="0"/>
              <a:buChar char="•"/>
            </a:pPr>
            <a:r>
              <a:rPr lang="en-US" sz="2400" dirty="0" smtClean="0"/>
              <a:t>Can tell different species apart using similarity of sequences.</a:t>
            </a:r>
          </a:p>
          <a:p>
            <a:pPr marL="342900" indent="-342900">
              <a:buFont typeface="Arial" charset="0"/>
              <a:buChar char="•"/>
            </a:pPr>
            <a:r>
              <a:rPr lang="en-US" sz="2400" dirty="0" smtClean="0"/>
              <a:t>Can quantify the amount of each species based on amount of DNA with each sequence.</a:t>
            </a:r>
            <a:endParaRPr lang="en-US" sz="2400" dirty="0"/>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0" y="1690689"/>
            <a:ext cx="6553200" cy="3346167"/>
          </a:xfrm>
          <a:prstGeom prst="rect">
            <a:avLst/>
          </a:prstGeom>
        </p:spPr>
      </p:pic>
    </p:spTree>
    <p:extLst>
      <p:ext uri="{BB962C8B-B14F-4D97-AF65-F5344CB8AC3E}">
        <p14:creationId xmlns:p14="http://schemas.microsoft.com/office/powerpoint/2010/main" val="49701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049" y="1612475"/>
            <a:ext cx="5789464" cy="3907888"/>
          </a:xfrm>
        </p:spPr>
      </p:pic>
      <p:sp>
        <p:nvSpPr>
          <p:cNvPr id="5" name="TextBox 4"/>
          <p:cNvSpPr txBox="1"/>
          <p:nvPr/>
        </p:nvSpPr>
        <p:spPr>
          <a:xfrm>
            <a:off x="6668963" y="6117828"/>
            <a:ext cx="2475037" cy="369332"/>
          </a:xfrm>
          <a:prstGeom prst="rect">
            <a:avLst/>
          </a:prstGeom>
          <a:noFill/>
        </p:spPr>
        <p:txBody>
          <a:bodyPr wrap="none" rtlCol="0">
            <a:spAutoFit/>
          </a:bodyPr>
          <a:lstStyle/>
          <a:p>
            <a:r>
              <a:rPr lang="en-US" dirty="0">
                <a:solidFill>
                  <a:schemeClr val="bg2">
                    <a:lumMod val="50000"/>
                  </a:schemeClr>
                </a:solidFill>
              </a:rPr>
              <a:t>Image: </a:t>
            </a:r>
            <a:r>
              <a:rPr lang="en-US" dirty="0" smtClean="0">
                <a:solidFill>
                  <a:schemeClr val="bg2">
                    <a:lumMod val="50000"/>
                  </a:schemeClr>
                </a:solidFill>
              </a:rPr>
              <a:t>Young, </a:t>
            </a:r>
            <a:r>
              <a:rPr lang="en-US" smtClean="0">
                <a:solidFill>
                  <a:schemeClr val="bg2">
                    <a:lumMod val="50000"/>
                  </a:schemeClr>
                </a:solidFill>
              </a:rPr>
              <a:t>BMJ 2017</a:t>
            </a:r>
            <a:endParaRPr lang="en-US" dirty="0">
              <a:solidFill>
                <a:schemeClr val="bg2">
                  <a:lumMod val="50000"/>
                </a:schemeClr>
              </a:solidFill>
            </a:endParaRPr>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sp>
        <p:nvSpPr>
          <p:cNvPr id="8" name="TextBox 7"/>
          <p:cNvSpPr txBox="1"/>
          <p:nvPr/>
        </p:nvSpPr>
        <p:spPr>
          <a:xfrm>
            <a:off x="3205781" y="5235554"/>
            <a:ext cx="722249" cy="461665"/>
          </a:xfrm>
          <a:prstGeom prst="rect">
            <a:avLst/>
          </a:prstGeom>
          <a:solidFill>
            <a:schemeClr val="bg1"/>
          </a:solidFill>
        </p:spPr>
        <p:txBody>
          <a:bodyPr wrap="none" rtlCol="0">
            <a:spAutoFit/>
          </a:bodyPr>
          <a:lstStyle/>
          <a:p>
            <a:r>
              <a:rPr lang="en-US" sz="2400" dirty="0" smtClean="0"/>
              <a:t>Year</a:t>
            </a:r>
            <a:endParaRPr lang="en-US" sz="2400" dirty="0"/>
          </a:p>
        </p:txBody>
      </p:sp>
      <p:sp>
        <p:nvSpPr>
          <p:cNvPr id="9" name="TextBox 8"/>
          <p:cNvSpPr txBox="1"/>
          <p:nvPr/>
        </p:nvSpPr>
        <p:spPr>
          <a:xfrm rot="16200000">
            <a:off x="-1171799" y="2664768"/>
            <a:ext cx="2997203" cy="461665"/>
          </a:xfrm>
          <a:prstGeom prst="rect">
            <a:avLst/>
          </a:prstGeom>
          <a:solidFill>
            <a:schemeClr val="bg1"/>
          </a:solidFill>
        </p:spPr>
        <p:txBody>
          <a:bodyPr wrap="square" rtlCol="0">
            <a:spAutoFit/>
          </a:bodyPr>
          <a:lstStyle/>
          <a:p>
            <a:r>
              <a:rPr lang="en-US" sz="2400" dirty="0" smtClean="0"/>
              <a:t># of publications</a:t>
            </a:r>
            <a:endParaRPr lang="en-US" sz="2400" dirty="0"/>
          </a:p>
        </p:txBody>
      </p:sp>
      <p:sp>
        <p:nvSpPr>
          <p:cNvPr id="17" name="TextBox 16"/>
          <p:cNvSpPr txBox="1"/>
          <p:nvPr/>
        </p:nvSpPr>
        <p:spPr>
          <a:xfrm>
            <a:off x="6001475" y="1943255"/>
            <a:ext cx="3142525" cy="2308324"/>
          </a:xfrm>
          <a:prstGeom prst="rect">
            <a:avLst/>
          </a:prstGeom>
          <a:solidFill>
            <a:schemeClr val="bg1"/>
          </a:solidFill>
        </p:spPr>
        <p:txBody>
          <a:bodyPr wrap="square" rtlCol="0">
            <a:spAutoFit/>
          </a:bodyPr>
          <a:lstStyle/>
          <a:p>
            <a:r>
              <a:rPr lang="en-US" sz="2400" dirty="0" smtClean="0"/>
              <a:t>2003: Human genome project completed. </a:t>
            </a:r>
          </a:p>
          <a:p>
            <a:endParaRPr lang="en-US" sz="2400" dirty="0"/>
          </a:p>
          <a:p>
            <a:r>
              <a:rPr lang="en-US" sz="2400" dirty="0" smtClean="0"/>
              <a:t>Enabled cheap &amp; rapid DNA sequencing </a:t>
            </a:r>
            <a:r>
              <a:rPr lang="en-US" sz="2400" b="1" dirty="0" smtClean="0"/>
              <a:t>for microbes</a:t>
            </a:r>
            <a:r>
              <a:rPr lang="en-US" sz="2400" dirty="0" smtClean="0"/>
              <a:t>, too.</a:t>
            </a:r>
            <a:endParaRPr lang="en-US" sz="2400" dirty="0"/>
          </a:p>
        </p:txBody>
      </p:sp>
      <p:sp>
        <p:nvSpPr>
          <p:cNvPr id="12" name="Title 1"/>
          <p:cNvSpPr txBox="1">
            <a:spLocks/>
          </p:cNvSpPr>
          <p:nvPr/>
        </p:nvSpPr>
        <p:spPr>
          <a:xfrm>
            <a:off x="584200" y="365126"/>
            <a:ext cx="7924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Exponential growth of microbiome research</a:t>
            </a:r>
            <a:endParaRPr lang="en-US" sz="4000" dirty="0"/>
          </a:p>
        </p:txBody>
      </p:sp>
      <p:sp>
        <p:nvSpPr>
          <p:cNvPr id="14" name="Rectangle 13"/>
          <p:cNvSpPr/>
          <p:nvPr/>
        </p:nvSpPr>
        <p:spPr>
          <a:xfrm>
            <a:off x="3592989" y="4140200"/>
            <a:ext cx="432912" cy="749300"/>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5199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65126"/>
            <a:ext cx="7924800" cy="1325563"/>
          </a:xfrm>
        </p:spPr>
        <p:txBody>
          <a:bodyPr>
            <a:normAutofit/>
          </a:bodyPr>
          <a:lstStyle/>
          <a:p>
            <a:r>
              <a:rPr lang="en-US" sz="4000" dirty="0" smtClean="0"/>
              <a:t>Cheap DNA sequencing enabled microbiome profiling</a:t>
            </a:r>
            <a:endParaRPr lang="en-US" sz="4000" dirty="0"/>
          </a:p>
        </p:txBody>
      </p:sp>
      <p:graphicFrame>
        <p:nvGraphicFramePr>
          <p:cNvPr id="6" name="Content Placeholder 3"/>
          <p:cNvGraphicFramePr>
            <a:graphicFrameLocks/>
          </p:cNvGraphicFramePr>
          <p:nvPr>
            <p:extLst/>
          </p:nvPr>
        </p:nvGraphicFramePr>
        <p:xfrm>
          <a:off x="0" y="6487160"/>
          <a:ext cx="9144000" cy="370840"/>
        </p:xfrm>
        <a:graphic>
          <a:graphicData uri="http://schemas.openxmlformats.org/drawingml/2006/table">
            <a:tbl>
              <a:tblPr firstRow="1" bandRow="1">
                <a:tableStyleId>{5C22544A-7EE6-4342-B048-85BDC9FD1C3A}</a:tableStyleId>
              </a:tblPr>
              <a:tblGrid>
                <a:gridCol w="2286000"/>
                <a:gridCol w="2286000"/>
                <a:gridCol w="2286000"/>
                <a:gridCol w="2286000"/>
              </a:tblGrid>
              <a:tr h="370840">
                <a:tc>
                  <a:txBody>
                    <a:bodyPr/>
                    <a:lstStyle/>
                    <a:p>
                      <a:pPr algn="ctr"/>
                      <a:r>
                        <a:rPr lang="en-US" sz="1200" dirty="0" smtClean="0">
                          <a:solidFill>
                            <a:schemeClr val="tx1"/>
                          </a:solidFill>
                        </a:rPr>
                        <a:t>Background</a:t>
                      </a:r>
                      <a:endParaRPr lang="en-US" sz="1200" dirty="0">
                        <a:solidFill>
                          <a:schemeClr val="tx1"/>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1: metabolic interactions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Aim 2: metabolic</a:t>
                      </a:r>
                      <a:r>
                        <a:rPr lang="en-US" sz="1200" baseline="0" dirty="0" smtClean="0">
                          <a:solidFill>
                            <a:schemeClr val="bg1">
                              <a:lumMod val="65000"/>
                            </a:schemeClr>
                          </a:solidFill>
                        </a:rPr>
                        <a:t> capabilities</a:t>
                      </a:r>
                      <a:endParaRPr lang="en-US" sz="1200" dirty="0">
                        <a:solidFill>
                          <a:schemeClr val="bg1">
                            <a:lumMod val="65000"/>
                          </a:schemeClr>
                        </a:solidFill>
                      </a:endParaRPr>
                    </a:p>
                  </a:txBody>
                  <a:tcPr>
                    <a:solidFill>
                      <a:schemeClr val="accent1">
                        <a:lumMod val="20000"/>
                        <a:lumOff val="80000"/>
                      </a:schemeClr>
                    </a:solidFill>
                  </a:tcPr>
                </a:tc>
                <a:tc>
                  <a:txBody>
                    <a:bodyPr/>
                    <a:lstStyle/>
                    <a:p>
                      <a:pPr algn="ctr"/>
                      <a:r>
                        <a:rPr lang="en-US" sz="1200" dirty="0" smtClean="0">
                          <a:solidFill>
                            <a:schemeClr val="bg1">
                              <a:lumMod val="65000"/>
                            </a:schemeClr>
                          </a:solidFill>
                        </a:rPr>
                        <a:t>Conclusions</a:t>
                      </a:r>
                      <a:endParaRPr lang="en-US" sz="1200" dirty="0">
                        <a:solidFill>
                          <a:schemeClr val="bg1">
                            <a:lumMod val="65000"/>
                          </a:schemeClr>
                        </a:solidFill>
                      </a:endParaRPr>
                    </a:p>
                  </a:txBody>
                  <a:tcPr>
                    <a:solidFill>
                      <a:schemeClr val="accent1">
                        <a:lumMod val="20000"/>
                        <a:lumOff val="80000"/>
                      </a:schemeClr>
                    </a:solidFill>
                  </a:tcPr>
                </a:tc>
              </a:tr>
            </a:tbl>
          </a:graphicData>
        </a:graphic>
      </p:graphicFrame>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1981200"/>
            <a:ext cx="4808618" cy="3312160"/>
          </a:xfrm>
          <a:prstGeom prst="rect">
            <a:avLst/>
          </a:prstGeom>
        </p:spPr>
      </p:pic>
      <p:sp>
        <p:nvSpPr>
          <p:cNvPr id="13" name="TextBox 12"/>
          <p:cNvSpPr txBox="1"/>
          <p:nvPr/>
        </p:nvSpPr>
        <p:spPr>
          <a:xfrm>
            <a:off x="5380119" y="1873776"/>
            <a:ext cx="3662282" cy="3046988"/>
          </a:xfrm>
          <a:prstGeom prst="rect">
            <a:avLst/>
          </a:prstGeom>
          <a:solidFill>
            <a:schemeClr val="bg1"/>
          </a:solidFill>
        </p:spPr>
        <p:txBody>
          <a:bodyPr wrap="square" rtlCol="0">
            <a:spAutoFit/>
          </a:bodyPr>
          <a:lstStyle/>
          <a:p>
            <a:r>
              <a:rPr lang="en-US" sz="2400" dirty="0" smtClean="0"/>
              <a:t>Microbiome-disease associations identified:</a:t>
            </a:r>
          </a:p>
          <a:p>
            <a:pPr marL="342900" indent="-342900">
              <a:buFont typeface="Arial" charset="0"/>
              <a:buChar char="•"/>
            </a:pPr>
            <a:r>
              <a:rPr lang="en-US" sz="2400" dirty="0" smtClean="0"/>
              <a:t>Irritable bowel </a:t>
            </a:r>
            <a:r>
              <a:rPr lang="en-US" sz="2400" dirty="0"/>
              <a:t>d</a:t>
            </a:r>
            <a:r>
              <a:rPr lang="en-US" sz="2400" dirty="0" smtClean="0"/>
              <a:t>isease</a:t>
            </a:r>
          </a:p>
          <a:p>
            <a:pPr marL="342900" indent="-342900">
              <a:buFont typeface="Arial" charset="0"/>
              <a:buChar char="•"/>
            </a:pPr>
            <a:r>
              <a:rPr lang="en-US" sz="2400" dirty="0" smtClean="0"/>
              <a:t>Obesity</a:t>
            </a:r>
          </a:p>
          <a:p>
            <a:pPr marL="342900" indent="-342900">
              <a:buFont typeface="Arial" charset="0"/>
              <a:buChar char="•"/>
            </a:pPr>
            <a:r>
              <a:rPr lang="en-US" sz="2400" dirty="0" smtClean="0"/>
              <a:t>Anxiety</a:t>
            </a:r>
          </a:p>
          <a:p>
            <a:pPr marL="342900" indent="-342900">
              <a:buFont typeface="Arial" charset="0"/>
              <a:buChar char="•"/>
            </a:pPr>
            <a:r>
              <a:rPr lang="en-US" sz="2400" dirty="0" smtClean="0"/>
              <a:t>Colon cancer</a:t>
            </a:r>
          </a:p>
          <a:p>
            <a:pPr marL="342900" indent="-342900">
              <a:buFont typeface="Arial" charset="0"/>
              <a:buChar char="•"/>
            </a:pPr>
            <a:r>
              <a:rPr lang="en-US" sz="2400" dirty="0" smtClean="0"/>
              <a:t>Infectious diseases</a:t>
            </a:r>
          </a:p>
          <a:p>
            <a:pPr marL="342900" indent="-342900">
              <a:buFont typeface="Arial" charset="0"/>
              <a:buChar char="•"/>
            </a:pPr>
            <a:endParaRPr lang="en-US" sz="2400" dirty="0"/>
          </a:p>
        </p:txBody>
      </p:sp>
      <p:sp>
        <p:nvSpPr>
          <p:cNvPr id="7" name="Rectangle 6"/>
          <p:cNvSpPr/>
          <p:nvPr/>
        </p:nvSpPr>
        <p:spPr>
          <a:xfrm>
            <a:off x="3708400" y="4979055"/>
            <a:ext cx="4965700" cy="1077218"/>
          </a:xfrm>
          <a:prstGeom prst="rect">
            <a:avLst/>
          </a:prstGeom>
        </p:spPr>
        <p:txBody>
          <a:bodyPr wrap="square">
            <a:spAutoFit/>
          </a:bodyPr>
          <a:lstStyle/>
          <a:p>
            <a:r>
              <a:rPr lang="en-US" sz="3200" b="1" dirty="0"/>
              <a:t>These associations usually involve microbes in the gut</a:t>
            </a:r>
            <a:endParaRPr lang="en-US" sz="3200" b="1" dirty="0"/>
          </a:p>
        </p:txBody>
      </p:sp>
    </p:spTree>
    <p:extLst>
      <p:ext uri="{BB962C8B-B14F-4D97-AF65-F5344CB8AC3E}">
        <p14:creationId xmlns:p14="http://schemas.microsoft.com/office/powerpoint/2010/main" val="15382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28401</TotalTime>
  <Words>5277</Words>
  <Application>Microsoft Macintosh PowerPoint</Application>
  <PresentationFormat>On-screen Show (4:3)</PresentationFormat>
  <Paragraphs>533</Paragraphs>
  <Slides>60</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Calibri</vt:lpstr>
      <vt:lpstr>Calibri Light</vt:lpstr>
      <vt:lpstr>Arial</vt:lpstr>
      <vt:lpstr>Office Theme</vt:lpstr>
      <vt:lpstr>Metabolic interactions and capabilities within microbial communities</vt:lpstr>
      <vt:lpstr>PowerPoint Presentation</vt:lpstr>
      <vt:lpstr>PowerPoint Presentation</vt:lpstr>
      <vt:lpstr>Microbes cause diseases ...</vt:lpstr>
      <vt:lpstr>PowerPoint Presentation</vt:lpstr>
      <vt:lpstr>Exponential growth of microbiome research</vt:lpstr>
      <vt:lpstr>Identifying bacterial species with a single gene</vt:lpstr>
      <vt:lpstr>PowerPoint Presentation</vt:lpstr>
      <vt:lpstr>Cheap DNA sequencing enabled microbiome profiling</vt:lpstr>
      <vt:lpstr>Why are gut microbes associated with disease?</vt:lpstr>
      <vt:lpstr>PowerPoint Presentation</vt:lpstr>
      <vt:lpstr>PowerPoint Presentation</vt:lpstr>
      <vt:lpstr>What determines microbiome function?</vt:lpstr>
      <vt:lpstr>The functions performed by individual gut microbes are vast and largely unknown</vt:lpstr>
      <vt:lpstr>Dissertation Aims</vt:lpstr>
      <vt:lpstr>Characterizing metabolic interactions between members of a defined microbiota</vt:lpstr>
      <vt:lpstr>Growth interactions within the ASF</vt:lpstr>
      <vt:lpstr>Metabolic profiling of mono- and co-culture supernatant</vt:lpstr>
      <vt:lpstr>Changes in species abundance confound interpretation of metabolomics data</vt:lpstr>
      <vt:lpstr>Accounting for species abundance and expected metabolite yield with ConYE</vt:lpstr>
      <vt:lpstr>PowerPoint Presentation</vt:lpstr>
      <vt:lpstr>Resource utilization in co-cultures with positive growth interactions</vt:lpstr>
      <vt:lpstr>Evidence for cross-feeding from ConYE</vt:lpstr>
      <vt:lpstr>Putative cross-fed metabolites that improved growth of ASF356 co-cultured with ASF519</vt:lpstr>
      <vt:lpstr>Putative cross-fed metabolites that improved growth of ASF356 co-cultured with ASF519</vt:lpstr>
      <vt:lpstr>Experimental support for Stickland fermentation of proline by ASF356</vt:lpstr>
      <vt:lpstr>Aim 1 Conclusions</vt:lpstr>
      <vt:lpstr>Dissertation Aims</vt:lpstr>
      <vt:lpstr>The problem: lack of functional characterization for gut microbes</vt:lpstr>
      <vt:lpstr>Systems biology: a framework for representing and modeling biology</vt:lpstr>
      <vt:lpstr>But gut microbes aren’t well characterized... Why would we use these models?</vt:lpstr>
      <vt:lpstr>PowerPoint Presentation</vt:lpstr>
      <vt:lpstr>Accounting for multiple explanations improves decision-making</vt:lpstr>
      <vt:lpstr>PowerPoint Presentation</vt:lpstr>
      <vt:lpstr>Multiple explanations in metabolic modeling: Ensemble modeling</vt:lpstr>
      <vt:lpstr>PowerPoint Presentation</vt:lpstr>
      <vt:lpstr>Variation in essential genes across an ensemble</vt:lpstr>
      <vt:lpstr>Combining ensembles and machine learning to guide model curation</vt:lpstr>
      <vt:lpstr>PowerPoint Presentation</vt:lpstr>
      <vt:lpstr>Putting it all together: a guidance system for functional characterization</vt:lpstr>
      <vt:lpstr>Making ensemble analysis possible</vt:lpstr>
      <vt:lpstr>Documentation example</vt:lpstr>
      <vt:lpstr>Dissertation Aims</vt:lpstr>
      <vt:lpstr>High levels conclusions from all the work in dissertation</vt:lpstr>
      <vt:lpstr>Publications resulting from this work</vt:lpstr>
      <vt:lpstr>Collaborative publications</vt:lpstr>
      <vt:lpstr>Acknowledgements</vt:lpstr>
      <vt:lpstr>Acknowledgements extended</vt:lpstr>
      <vt:lpstr>Questions</vt:lpstr>
      <vt:lpstr>PowerPoint Presentation</vt:lpstr>
      <vt:lpstr>PowerPoint Presentation</vt:lpstr>
      <vt:lpstr>PowerPoint Presentation</vt:lpstr>
      <vt:lpstr>Acknowledgements</vt:lpstr>
      <vt:lpstr>Where are the Stickland fermentation products?</vt:lpstr>
      <vt:lpstr>PowerPoint Presentation</vt:lpstr>
      <vt:lpstr>PowerPoint Presentation</vt:lpstr>
      <vt:lpstr>PowerPoint Presentation</vt:lpstr>
      <vt:lpstr>PowerPoint Presentation</vt:lpstr>
      <vt:lpstr>Does this process make models more accurate?</vt:lpstr>
      <vt:lpstr>Genome-scale metabolic network reconstructions (GENREs)</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Medlock</dc:creator>
  <cp:lastModifiedBy>Greg Medlock</cp:lastModifiedBy>
  <cp:revision>235</cp:revision>
  <cp:lastPrinted>2018-04-10T15:26:14Z</cp:lastPrinted>
  <dcterms:created xsi:type="dcterms:W3CDTF">2018-04-02T11:35:53Z</dcterms:created>
  <dcterms:modified xsi:type="dcterms:W3CDTF">2019-01-11T04:00:52Z</dcterms:modified>
</cp:coreProperties>
</file>